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04"/>
  </p:notesMasterIdLst>
  <p:sldIdLst>
    <p:sldId id="845" r:id="rId3"/>
    <p:sldId id="414" r:id="rId4"/>
    <p:sldId id="958" r:id="rId5"/>
    <p:sldId id="936" r:id="rId6"/>
    <p:sldId id="259" r:id="rId7"/>
    <p:sldId id="938" r:id="rId8"/>
    <p:sldId id="957" r:id="rId9"/>
    <p:sldId id="940" r:id="rId10"/>
    <p:sldId id="941" r:id="rId11"/>
    <p:sldId id="942" r:id="rId12"/>
    <p:sldId id="959" r:id="rId13"/>
    <p:sldId id="943" r:id="rId14"/>
    <p:sldId id="944" r:id="rId15"/>
    <p:sldId id="945" r:id="rId16"/>
    <p:sldId id="946" r:id="rId17"/>
    <p:sldId id="947" r:id="rId18"/>
    <p:sldId id="948" r:id="rId19"/>
    <p:sldId id="949" r:id="rId20"/>
    <p:sldId id="950" r:id="rId21"/>
    <p:sldId id="960" r:id="rId22"/>
    <p:sldId id="846" r:id="rId23"/>
    <p:sldId id="847" r:id="rId24"/>
    <p:sldId id="848" r:id="rId25"/>
    <p:sldId id="849" r:id="rId26"/>
    <p:sldId id="961" r:id="rId27"/>
    <p:sldId id="851" r:id="rId28"/>
    <p:sldId id="852" r:id="rId29"/>
    <p:sldId id="853" r:id="rId30"/>
    <p:sldId id="854" r:id="rId31"/>
    <p:sldId id="856" r:id="rId32"/>
    <p:sldId id="857" r:id="rId33"/>
    <p:sldId id="858" r:id="rId34"/>
    <p:sldId id="859" r:id="rId35"/>
    <p:sldId id="860" r:id="rId36"/>
    <p:sldId id="861" r:id="rId37"/>
    <p:sldId id="862" r:id="rId38"/>
    <p:sldId id="863" r:id="rId39"/>
    <p:sldId id="864" r:id="rId40"/>
    <p:sldId id="865" r:id="rId41"/>
    <p:sldId id="866" r:id="rId42"/>
    <p:sldId id="867" r:id="rId43"/>
    <p:sldId id="868" r:id="rId44"/>
    <p:sldId id="869" r:id="rId45"/>
    <p:sldId id="870" r:id="rId46"/>
    <p:sldId id="871" r:id="rId47"/>
    <p:sldId id="872" r:id="rId48"/>
    <p:sldId id="874" r:id="rId49"/>
    <p:sldId id="962" r:id="rId50"/>
    <p:sldId id="877" r:id="rId51"/>
    <p:sldId id="876" r:id="rId52"/>
    <p:sldId id="878" r:id="rId53"/>
    <p:sldId id="880" r:id="rId54"/>
    <p:sldId id="881" r:id="rId55"/>
    <p:sldId id="879" r:id="rId56"/>
    <p:sldId id="882" r:id="rId57"/>
    <p:sldId id="883" r:id="rId58"/>
    <p:sldId id="886" r:id="rId59"/>
    <p:sldId id="887" r:id="rId60"/>
    <p:sldId id="888" r:id="rId61"/>
    <p:sldId id="970" r:id="rId62"/>
    <p:sldId id="288" r:id="rId63"/>
    <p:sldId id="289" r:id="rId64"/>
    <p:sldId id="290" r:id="rId65"/>
    <p:sldId id="291" r:id="rId66"/>
    <p:sldId id="292" r:id="rId67"/>
    <p:sldId id="875" r:id="rId68"/>
    <p:sldId id="963" r:id="rId69"/>
    <p:sldId id="904" r:id="rId70"/>
    <p:sldId id="906" r:id="rId71"/>
    <p:sldId id="907" r:id="rId72"/>
    <p:sldId id="908" r:id="rId73"/>
    <p:sldId id="909" r:id="rId74"/>
    <p:sldId id="910" r:id="rId75"/>
    <p:sldId id="911" r:id="rId76"/>
    <p:sldId id="912" r:id="rId77"/>
    <p:sldId id="913" r:id="rId78"/>
    <p:sldId id="914" r:id="rId79"/>
    <p:sldId id="915" r:id="rId80"/>
    <p:sldId id="916" r:id="rId81"/>
    <p:sldId id="917" r:id="rId82"/>
    <p:sldId id="919" r:id="rId83"/>
    <p:sldId id="969" r:id="rId84"/>
    <p:sldId id="965" r:id="rId85"/>
    <p:sldId id="431" r:id="rId86"/>
    <p:sldId id="921" r:id="rId87"/>
    <p:sldId id="922" r:id="rId88"/>
    <p:sldId id="923" r:id="rId89"/>
    <p:sldId id="924" r:id="rId90"/>
    <p:sldId id="925" r:id="rId91"/>
    <p:sldId id="926" r:id="rId92"/>
    <p:sldId id="927" r:id="rId93"/>
    <p:sldId id="928" r:id="rId94"/>
    <p:sldId id="929" r:id="rId95"/>
    <p:sldId id="930" r:id="rId96"/>
    <p:sldId id="931" r:id="rId97"/>
    <p:sldId id="932" r:id="rId98"/>
    <p:sldId id="933" r:id="rId99"/>
    <p:sldId id="934" r:id="rId100"/>
    <p:sldId id="966" r:id="rId101"/>
    <p:sldId id="805" r:id="rId102"/>
    <p:sldId id="968" r:id="rId10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527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29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00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72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19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89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Explicar rapidamente cada encargo e a importância do membro ativo se comprometer com a liderança.</a:t>
            </a:r>
          </a:p>
          <a:p>
            <a:pPr eaLnBrk="1" hangingPunct="1"/>
            <a:endParaRPr lang="pt-BR" altLang="pt-BR"/>
          </a:p>
        </p:txBody>
      </p:sp>
      <p:sp>
        <p:nvSpPr>
          <p:cNvPr id="6246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CA6AE6-34F6-41F2-82DB-1FDA1EDF9669}" type="slidenum">
              <a:rPr lang="pt-BR" altLang="pt-BR"/>
              <a:pPr/>
              <a:t>53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509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88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14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m ou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935" y="64677"/>
            <a:ext cx="11617291" cy="63166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9507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0972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3392" y="1004887"/>
            <a:ext cx="10945216" cy="516041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92270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12474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3392" y="1916832"/>
            <a:ext cx="5376597" cy="446449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192011" y="1916832"/>
            <a:ext cx="5376597" cy="446449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20702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="" xmlns:a16="http://schemas.microsoft.com/office/drawing/2014/main" id="{2F0B1903-53BB-44B1-BA7B-B4E6E2553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0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="" xmlns:a16="http://schemas.microsoft.com/office/drawing/2014/main" id="{27CF4A98-80D4-4EC2-8BAC-CE3AC55D1C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76320" y="5464611"/>
            <a:ext cx="2880320" cy="120474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  <p:sp>
        <p:nvSpPr>
          <p:cNvPr id="11" name="Espaço Reservado para 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03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="" xmlns:a16="http://schemas.microsoft.com/office/drawing/2014/main" id="{411BFAC3-FE93-4B65-8BC0-C97815D44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26988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="" xmlns:a16="http://schemas.microsoft.com/office/drawing/2014/main" id="{962FA543-4BC5-4FE8-9133-896993332B2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76320" y="5464611"/>
            <a:ext cx="2880320" cy="120474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  <p:sp>
        <p:nvSpPr>
          <p:cNvPr id="6" name="Espaço Reservado para 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541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0972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3392" y="1004887"/>
            <a:ext cx="10945216" cy="516041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214845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imagem/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052736"/>
            <a:ext cx="11041227" cy="51845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749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ou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935" y="64677"/>
            <a:ext cx="11617291" cy="63166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387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4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096000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1295467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6096000" y="3933056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295467" y="3933056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0487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1295467" y="1052736"/>
            <a:ext cx="4224469" cy="53285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5999989" y="1052736"/>
            <a:ext cx="4224469" cy="53285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58539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texto e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096000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6096000" y="3933056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5088565" cy="5328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312034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2 imagens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23392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623392" y="3861048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1904" y="1196752"/>
            <a:ext cx="5088565" cy="5328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538648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12474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3392" y="1916832"/>
            <a:ext cx="5376597" cy="446449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192011" y="1916832"/>
            <a:ext cx="5376597" cy="446449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695374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(opção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="" xmlns:a16="http://schemas.microsoft.com/office/drawing/2014/main" id="{2D9254BD-EA4A-4CE2-BEF0-27BF86820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0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="" xmlns:a16="http://schemas.microsoft.com/office/drawing/2014/main" id="{BF863981-213D-4EEA-99D8-C6E3D748B7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79776" y="836712"/>
            <a:ext cx="4992555" cy="2088232"/>
          </a:xfrm>
          <a:prstGeom prst="rect">
            <a:avLst/>
          </a:prstGeom>
          <a:blipFill dpi="0" rotWithShape="1">
            <a:blip r:embed="rId3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815442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(opção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="" xmlns:a16="http://schemas.microsoft.com/office/drawing/2014/main" id="{9E6C87BC-CF18-43C7-8455-B57224D07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0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="" xmlns:a16="http://schemas.microsoft.com/office/drawing/2014/main" id="{44A62129-10D3-4DA8-B7D7-33779C82B0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64352" y="5585086"/>
            <a:ext cx="2592288" cy="10842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  <p:sp>
        <p:nvSpPr>
          <p:cNvPr id="11" name="Espaço Reservado para Título 8"/>
          <p:cNvSpPr>
            <a:spLocks noGrp="1"/>
          </p:cNvSpPr>
          <p:nvPr>
            <p:ph type="title"/>
          </p:nvPr>
        </p:nvSpPr>
        <p:spPr>
          <a:xfrm>
            <a:off x="192021" y="908720"/>
            <a:ext cx="6288021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48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>
            <a:extLst>
              <a:ext uri="{FF2B5EF4-FFF2-40B4-BE49-F238E27FC236}">
                <a16:creationId xmlns="" xmlns:a16="http://schemas.microsoft.com/office/drawing/2014/main" id="{0B121499-2221-46C0-9769-D3A452646A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8"/>
          <a:stretch>
            <a:fillRect/>
          </a:stretch>
        </p:blipFill>
        <p:spPr bwMode="auto">
          <a:xfrm>
            <a:off x="0" y="1"/>
            <a:ext cx="12192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3">
            <a:extLst>
              <a:ext uri="{FF2B5EF4-FFF2-40B4-BE49-F238E27FC236}">
                <a16:creationId xmlns="" xmlns:a16="http://schemas.microsoft.com/office/drawing/2014/main" id="{9BB81132-36A9-43D6-A542-3C3A03862AC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9668" r="58041" b="-642"/>
          <a:stretch>
            <a:fillRect/>
          </a:stretch>
        </p:blipFill>
        <p:spPr bwMode="auto">
          <a:xfrm>
            <a:off x="9745133" y="-4763"/>
            <a:ext cx="2446867" cy="1058863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A5BF9FE3-FD6A-44CF-9B0D-4043664E135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936427" y="89508"/>
            <a:ext cx="2016224" cy="843325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 l="-2035" t="-3512" r="-1923" b="-3449"/>
            </a:stretch>
          </a:blip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41789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07" y="329243"/>
            <a:ext cx="3071576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2" name="Título 4">
            <a:extLst>
              <a:ext uri="{FF2B5EF4-FFF2-40B4-BE49-F238E27FC236}">
                <a16:creationId xmlns="" xmlns:a16="http://schemas.microsoft.com/office/drawing/2014/main" id="{20E7A610-98B3-4F56-9FFF-BB9C20BC8FC6}"/>
              </a:ext>
            </a:extLst>
          </p:cNvPr>
          <p:cNvSpPr txBox="1">
            <a:spLocks/>
          </p:cNvSpPr>
          <p:nvPr/>
        </p:nvSpPr>
        <p:spPr>
          <a:xfrm>
            <a:off x="0" y="3718560"/>
            <a:ext cx="12192000" cy="1364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atin typeface="Garamond" panose="02020404030301010803" pitchFamily="18" charset="0"/>
              </a:rPr>
              <a:t>Formação de Diretoria de Conferência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3815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79377" y="2316403"/>
            <a:ext cx="8040484" cy="171450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Mostrar com competência e zelo as suas ações e se apaixonar pelo que está fazendo</a:t>
            </a:r>
            <a:r>
              <a:rPr lang="pt-BR" sz="4800" dirty="0"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93C6FF7-41C6-4D9C-BD2E-1D6B55921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EF9D0825-B1AF-4B0E-BE29-FB4152546137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40789255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Imagem 5">
            <a:extLst>
              <a:ext uri="{FF2B5EF4-FFF2-40B4-BE49-F238E27FC236}">
                <a16:creationId xmlns="" xmlns:a16="http://schemas.microsoft.com/office/drawing/2014/main" id="{1D30A627-9D3A-4737-8D2A-35B1BD51A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1230314"/>
            <a:ext cx="9461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5" name="Agrupar 5">
            <a:extLst>
              <a:ext uri="{FF2B5EF4-FFF2-40B4-BE49-F238E27FC236}">
                <a16:creationId xmlns="" xmlns:a16="http://schemas.microsoft.com/office/drawing/2014/main" id="{74A4B17C-52A7-459C-9AC7-BE56FE2E5EC5}"/>
              </a:ext>
            </a:extLst>
          </p:cNvPr>
          <p:cNvGrpSpPr>
            <a:grpSpLocks/>
          </p:cNvGrpSpPr>
          <p:nvPr/>
        </p:nvGrpSpPr>
        <p:grpSpPr bwMode="auto">
          <a:xfrm>
            <a:off x="-1" y="6280150"/>
            <a:ext cx="12192001" cy="342900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B7396B-9435-4863-BB0D-62F7DE454B2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7769" name="Agrupar 7">
              <a:extLst>
                <a:ext uri="{FF2B5EF4-FFF2-40B4-BE49-F238E27FC236}">
                  <a16:creationId xmlns="" xmlns:a16="http://schemas.microsoft.com/office/drawing/2014/main" id="{842CBDD3-5099-4BBD-96D8-8F8781D93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E1740A62-1740-41CA-983D-202833EC1441}"/>
                  </a:ext>
                </a:extLst>
              </p:cNvPr>
              <p:cNvSpPr/>
              <p:nvPr/>
            </p:nvSpPr>
            <p:spPr>
              <a:xfrm>
                <a:off x="0" y="6251751"/>
                <a:ext cx="6096000" cy="185133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CAD53F95-5189-48DA-ACB4-727A00EE4939}"/>
                  </a:ext>
                </a:extLst>
              </p:cNvPr>
              <p:cNvSpPr/>
              <p:nvPr/>
            </p:nvSpPr>
            <p:spPr>
              <a:xfrm>
                <a:off x="6096000" y="6251751"/>
                <a:ext cx="6096000" cy="185133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7" name="Retângulo 6">
            <a:extLst>
              <a:ext uri="{FF2B5EF4-FFF2-40B4-BE49-F238E27FC236}">
                <a16:creationId xmlns="" xmlns:a16="http://schemas.microsoft.com/office/drawing/2014/main" id="{5043BF40-F06B-4475-91A6-A7AC8897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478" y="2997201"/>
            <a:ext cx="880637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Apresentar o vídeo institucional do CNB</a:t>
            </a:r>
          </a:p>
        </p:txBody>
      </p:sp>
      <p:sp>
        <p:nvSpPr>
          <p:cNvPr id="117767" name="Título 3">
            <a:extLst>
              <a:ext uri="{FF2B5EF4-FFF2-40B4-BE49-F238E27FC236}">
                <a16:creationId xmlns="" xmlns:a16="http://schemas.microsoft.com/office/drawing/2014/main" id="{5F3029B1-3E4C-44AA-ACF6-F125B1787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57339"/>
            <a:ext cx="9005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Concluindo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1CF5971A-E07F-4307-842D-894904E9564C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5" name="Agrupar 5">
            <a:extLst>
              <a:ext uri="{FF2B5EF4-FFF2-40B4-BE49-F238E27FC236}">
                <a16:creationId xmlns="" xmlns:a16="http://schemas.microsoft.com/office/drawing/2014/main" id="{74A4B17C-52A7-459C-9AC7-BE56FE2E5EC5}"/>
              </a:ext>
            </a:extLst>
          </p:cNvPr>
          <p:cNvGrpSpPr>
            <a:grpSpLocks/>
          </p:cNvGrpSpPr>
          <p:nvPr/>
        </p:nvGrpSpPr>
        <p:grpSpPr bwMode="auto">
          <a:xfrm>
            <a:off x="-1" y="6280150"/>
            <a:ext cx="12192001" cy="342900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B7396B-9435-4863-BB0D-62F7DE454B2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7769" name="Agrupar 7">
              <a:extLst>
                <a:ext uri="{FF2B5EF4-FFF2-40B4-BE49-F238E27FC236}">
                  <a16:creationId xmlns="" xmlns:a16="http://schemas.microsoft.com/office/drawing/2014/main" id="{842CBDD3-5099-4BBD-96D8-8F8781D93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E1740A62-1740-41CA-983D-202833EC1441}"/>
                  </a:ext>
                </a:extLst>
              </p:cNvPr>
              <p:cNvSpPr/>
              <p:nvPr/>
            </p:nvSpPr>
            <p:spPr>
              <a:xfrm>
                <a:off x="0" y="6251751"/>
                <a:ext cx="6096000" cy="185133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CAD53F95-5189-48DA-ACB4-727A00EE4939}"/>
                  </a:ext>
                </a:extLst>
              </p:cNvPr>
              <p:cNvSpPr/>
              <p:nvPr/>
            </p:nvSpPr>
            <p:spPr>
              <a:xfrm>
                <a:off x="6096000" y="6251751"/>
                <a:ext cx="6096000" cy="185133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6" y="94941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</p:spTree>
    <p:extLst>
      <p:ext uri="{BB962C8B-B14F-4D97-AF65-F5344CB8AC3E}">
        <p14:creationId xmlns:p14="http://schemas.microsoft.com/office/powerpoint/2010/main" val="343621717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6BC9383-E10A-410C-A46E-189CD3FE8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2">
            <a:extLst>
              <a:ext uri="{FF2B5EF4-FFF2-40B4-BE49-F238E27FC236}">
                <a16:creationId xmlns="" xmlns:a16="http://schemas.microsoft.com/office/drawing/2014/main" id="{354316E5-878F-4AFA-BD14-A65A2FB8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37" y="3228777"/>
            <a:ext cx="65849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O Serviço aos pobres</a:t>
            </a:r>
            <a:endParaRPr lang="pt-BR" alt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9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16794" y="1605312"/>
            <a:ext cx="11758412" cy="474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O serviço aos pobres:</a:t>
            </a: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 Tornar efetivo e afetivo o seguimento de Jesus Cristo;</a:t>
            </a:r>
            <a:endParaRPr lang="pt-BR" sz="1600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1600" dirty="0">
                <a:latin typeface="Montserrat" panose="00000500000000000000" pitchFamily="2" charset="0"/>
                <a:cs typeface="Arial" pitchFamily="34" charset="0"/>
              </a:rPr>
              <a:t> </a:t>
            </a:r>
            <a:endParaRPr lang="pt-BR" sz="10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 Servir ao próximo, e de maneira especial aos Pobres;</a:t>
            </a:r>
          </a:p>
          <a:p>
            <a:pPr algn="just">
              <a:buFontTx/>
              <a:buChar char="-"/>
              <a:defRPr/>
            </a:pPr>
            <a:endParaRPr lang="pt-BR" sz="1000" dirty="0">
              <a:latin typeface="Montserrat" panose="00000500000000000000" pitchFamily="2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 Caridade organizada em prol dos desamparados  excluídos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187D0CDF-50B5-4F65-8F7E-A2BA1EA4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F9282055-3723-46EB-81C8-733745EEA216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46912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351722" y="1113796"/>
            <a:ext cx="8772939" cy="474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O serviço aos pobres:</a:t>
            </a: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O Amor e o serviço aos Pobres nos compromete a lutar contra todo tipo de pobreza.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95011F1E-3A48-4725-9E3B-F101C422F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91786A5C-BA90-40A6-976C-77B2AC6E69B5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80564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97496" y="727430"/>
            <a:ext cx="8839200" cy="474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O serviço aos pobres:</a:t>
            </a: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Enquanto responsáveis por uma CONFERÊNCIA devemos: dar testemunho de dedicação total  no </a:t>
            </a:r>
            <a:r>
              <a:rPr lang="pt-BR" b="1" u="sng" dirty="0">
                <a:latin typeface="Montserrat" panose="00000500000000000000" pitchFamily="2" charset="0"/>
                <a:cs typeface="Arial" pitchFamily="34" charset="0"/>
              </a:rPr>
              <a:t>serviço aos Pobres</a:t>
            </a: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, realizando a lei da Boa Nova, da solidariedade e da fraternidade;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9F16FC3D-F020-4D4F-9C30-1732B30C7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84D74DBE-3B59-4285-B1FD-6594342F82AC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79439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65916" y="951203"/>
            <a:ext cx="9039476" cy="474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O serviço aos pobres:</a:t>
            </a: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pt-BR" b="1" u="sng" dirty="0">
                <a:latin typeface="Montserrat" panose="00000500000000000000" pitchFamily="2" charset="0"/>
                <a:cs typeface="Arial" pitchFamily="34" charset="0"/>
              </a:rPr>
              <a:t>Não se ama a pobreza, mas aos Pobres. </a:t>
            </a:r>
          </a:p>
          <a:p>
            <a:pPr marL="0" indent="0" algn="just">
              <a:buNone/>
              <a:defRPr/>
            </a:pPr>
            <a:endParaRPr lang="pt-BR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panose="020B0604020202020204" pitchFamily="34" charset="0"/>
              </a:rPr>
              <a:t>A Pobreza e a Miséria  são males que desumanizam  a pessoa humana e, por isso devem ser erradicados.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28152687-9FF7-45BD-B8D1-5EFF1929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6506B67F-7B2D-41C1-854B-1104EDC7461B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65464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89398" y="881977"/>
            <a:ext cx="9794290" cy="474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O serviço aos pobres:</a:t>
            </a: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- Como líderes, não basta ficarmos indignados com a Pobreza, é preciso que seja transformada em atos e ações.</a:t>
            </a:r>
          </a:p>
          <a:p>
            <a:pPr algn="just">
              <a:buFont typeface="Arial" charset="0"/>
              <a:buChar char="•"/>
              <a:defRPr/>
            </a:pPr>
            <a:endParaRPr lang="pt-BR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- É preciso fazer com que os Pobres tomem consciência da miséria em que se encontram para conseguirem se libertar;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284E84BB-333A-4AF6-BF7B-FB4D45B2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65EDF9A9-06EE-4B81-9F28-5A2D27B1563B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97940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16835" y="978939"/>
            <a:ext cx="10880967" cy="537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Vicente de Paulo </a:t>
            </a: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deu algumas dicas de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como evangelizar os pobres:</a:t>
            </a:r>
          </a:p>
          <a:p>
            <a:pPr marL="0" indent="0" algn="just">
              <a:buFont typeface="Arial" charset="0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</a:rPr>
              <a:t> Relacionar-se bem com eles;</a:t>
            </a:r>
          </a:p>
          <a:p>
            <a:pPr>
              <a:buFontTx/>
              <a:buChar char="-"/>
              <a:defRPr/>
            </a:pPr>
            <a:endParaRPr lang="pt-BR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</a:rPr>
              <a:t> Colocar-se próximos a eles;</a:t>
            </a:r>
          </a:p>
          <a:p>
            <a:pPr>
              <a:buFontTx/>
              <a:buChar char="-"/>
              <a:defRPr/>
            </a:pPr>
            <a:endParaRPr lang="pt-BR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</a:rPr>
              <a:t> Tratá-los com simplicidade, humildade e doçura.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D44A06CB-7E45-41EA-A930-AB5978A3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F2E87187-B45F-49A7-8A3C-E72F783677AE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35594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648498" y="1179072"/>
            <a:ext cx="9440214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4400" b="1" dirty="0">
                <a:solidFill>
                  <a:srgbClr val="0070C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Vicente de Paulo: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Mobilizou as pessoas para o serviço: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Incentivou a comunidade rica a estar a serviço dos Pobres;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Incentivou as pessoas a lutarem para tirar os Pobres da miséria.</a:t>
            </a:r>
            <a:r>
              <a:rPr lang="pt-BR" i="1" dirty="0">
                <a:latin typeface="Montserrat" panose="00000500000000000000" pitchFamily="2" charset="0"/>
                <a:cs typeface="Arial" pitchFamily="34" charset="0"/>
              </a:rPr>
              <a:t>   </a:t>
            </a:r>
            <a:endParaRPr lang="pt-BR" dirty="0">
              <a:latin typeface="Montserrat" panose="00000500000000000000" pitchFamily="2" charset="0"/>
              <a:cs typeface="Arial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2CB145E0-6F0F-4629-BE90-27F021B5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C2D70C9A-7448-47DD-9A0C-38D193462E3D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62608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171977" y="1319930"/>
            <a:ext cx="9363885" cy="398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Vicente de Paulo era um empreendedor:</a:t>
            </a:r>
          </a:p>
          <a:p>
            <a:pPr marL="0" indent="0" algn="just">
              <a:buFont typeface="Arial" charset="0"/>
              <a:buNone/>
              <a:defRPr/>
            </a:pP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Sabia empreender a ação caritativa em todos os tipos de pobreza;</a:t>
            </a:r>
          </a:p>
          <a:p>
            <a:pPr marL="0" indent="0" algn="just">
              <a:buFont typeface="Arial" charset="0"/>
              <a:buNone/>
              <a:defRPr/>
            </a:pPr>
            <a:endParaRPr lang="pt-BR" b="1" dirty="0">
              <a:latin typeface="Montserrat" panose="00000500000000000000" pitchFamily="2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Era bem relacionado com todas as pessoas, inclusive com os ricos e com eles conseguia ajuda para seus Pobres;</a:t>
            </a:r>
            <a:endParaRPr lang="pt-BR" b="1" dirty="0">
              <a:latin typeface="Montserrat" panose="00000500000000000000" pitchFamily="2" charset="0"/>
              <a:cs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F4CF56AD-2907-41BD-A355-7E67D04E3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69535722-81F7-4092-A082-B053A1F22FA4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51635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="" xmlns:a16="http://schemas.microsoft.com/office/drawing/2014/main" id="{4FABC513-0FB6-4A24-9FAF-9A064986E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r="2686" b="-2"/>
          <a:stretch>
            <a:fillRect/>
          </a:stretch>
        </p:blipFill>
        <p:spPr bwMode="auto">
          <a:xfrm>
            <a:off x="662609" y="0"/>
            <a:ext cx="107740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6BC9383-E10A-410C-A46E-189CD3FE8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2">
            <a:extLst>
              <a:ext uri="{FF2B5EF4-FFF2-40B4-BE49-F238E27FC236}">
                <a16:creationId xmlns="" xmlns:a16="http://schemas.microsoft.com/office/drawing/2014/main" id="{354316E5-878F-4AFA-BD14-A65A2FB8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071" y="2890223"/>
            <a:ext cx="65849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Família Assistida / Como deve ser a visita?</a:t>
            </a:r>
          </a:p>
        </p:txBody>
      </p:sp>
    </p:spTree>
    <p:extLst>
      <p:ext uri="{BB962C8B-B14F-4D97-AF65-F5344CB8AC3E}">
        <p14:creationId xmlns:p14="http://schemas.microsoft.com/office/powerpoint/2010/main" val="213656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22" y="628789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28750" y="1393233"/>
            <a:ext cx="105607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A assistência honra quando, ao pão que alimenta, se acrescenta a visita que consola, o conselho que ilumina, o amável aperto de mão que eleva a coragem. </a:t>
            </a:r>
          </a:p>
          <a:p>
            <a:pPr algn="just"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b="1" dirty="0">
                <a:latin typeface="Montserrat" panose="00000500000000000000" pitchFamily="2" charset="0"/>
              </a:rPr>
              <a:t>Quando trata o pobre com respeito, e não só como igual, mas como um superior, pois sofre como talvez </a:t>
            </a:r>
            <a:r>
              <a:rPr lang="pt-BR" sz="2800" b="1" u="sng" dirty="0">
                <a:latin typeface="Montserrat" panose="00000500000000000000" pitchFamily="2" charset="0"/>
              </a:rPr>
              <a:t>nós não seríamos capazes se suportar; </a:t>
            </a:r>
          </a:p>
          <a:p>
            <a:pPr algn="just">
              <a:defRPr/>
            </a:pPr>
            <a:endParaRPr lang="pt-BR" sz="1200" b="1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quando o tratamos como um enviado de Deus para provar nossa justiça e nossa caridade, para salvar-nos por nossas obras.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3833" y="628789"/>
            <a:ext cx="9669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Família Assistida / Como deve ser a visita?</a:t>
            </a:r>
          </a:p>
        </p:txBody>
      </p:sp>
    </p:spTree>
    <p:extLst>
      <p:ext uri="{BB962C8B-B14F-4D97-AF65-F5344CB8AC3E}">
        <p14:creationId xmlns:p14="http://schemas.microsoft.com/office/powerpoint/2010/main" val="366781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-242515" y="742004"/>
            <a:ext cx="10857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Família Assistida / Como deve ser a visita?</a:t>
            </a:r>
          </a:p>
        </p:txBody>
      </p:sp>
      <p:sp>
        <p:nvSpPr>
          <p:cNvPr id="16" name="Espaço Reservado para Conteúdo 4"/>
          <p:cNvSpPr>
            <a:spLocks noGrp="1"/>
          </p:cNvSpPr>
          <p:nvPr>
            <p:ph idx="10"/>
          </p:nvPr>
        </p:nvSpPr>
        <p:spPr>
          <a:xfrm>
            <a:off x="468312" y="1596758"/>
            <a:ext cx="11491361" cy="4533991"/>
          </a:xfrm>
        </p:spPr>
        <p:txBody>
          <a:bodyPr/>
          <a:lstStyle/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Acolher/ cumprimentar com alegria verdadeira, </a:t>
            </a: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olhando nos olhos.</a:t>
            </a:r>
          </a:p>
          <a:p>
            <a:pPr algn="just">
              <a:defRPr/>
            </a:pPr>
            <a:endParaRPr lang="pt-BR" sz="105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Apresentar-se e dar a conhecer o motivo da visita</a:t>
            </a:r>
          </a:p>
          <a:p>
            <a:pPr algn="just">
              <a:defRPr/>
            </a:pPr>
            <a:endParaRPr lang="pt-BR" sz="1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Desenvolver o motivo de forma informal (não fazer anotações ou preencher fichas) na 1ª visita</a:t>
            </a:r>
          </a:p>
          <a:p>
            <a:pPr algn="just">
              <a:defRPr/>
            </a:pPr>
            <a:endParaRPr lang="pt-BR" sz="1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Ter atitude de afeto e companhia</a:t>
            </a:r>
          </a:p>
          <a:p>
            <a:pPr algn="just">
              <a:defRPr/>
            </a:pPr>
            <a:endParaRPr lang="pt-BR" sz="1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Ficar o tempo necessário e retirar-se no tempo certo.</a:t>
            </a:r>
          </a:p>
          <a:p>
            <a:pPr algn="just">
              <a:defRPr/>
            </a:pPr>
            <a:endParaRPr lang="pt-BR" sz="11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Deixar aberta a possibilidade de regressar.</a:t>
            </a:r>
            <a:endParaRPr lang="en-US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4459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74320" y="907880"/>
            <a:ext cx="9669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Família Assistida / Como deve ser a visita?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990242" y="2662551"/>
            <a:ext cx="10600744" cy="267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Preparar </a:t>
            </a:r>
            <a:r>
              <a:rPr lang="pt-BR" sz="2800" b="1" dirty="0">
                <a:latin typeface="Montserrat" panose="00000500000000000000" pitchFamily="2" charset="0"/>
              </a:rPr>
              <a:t>ESPIRITUALMENTE </a:t>
            </a:r>
            <a:r>
              <a:rPr lang="pt-BR" sz="2800" dirty="0">
                <a:latin typeface="Montserrat" panose="00000500000000000000" pitchFamily="2" charset="0"/>
              </a:rPr>
              <a:t>antes da visita  </a:t>
            </a:r>
          </a:p>
          <a:p>
            <a:pPr marL="114300"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marL="114300"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Buscar a orientação divina pela oração.</a:t>
            </a:r>
          </a:p>
          <a:p>
            <a:pPr marL="114300"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(Oração para uso dos vicentinos antes da visita domiciliar aos assistidos) </a:t>
            </a:r>
            <a:r>
              <a:rPr lang="pt-BR" dirty="0">
                <a:latin typeface="Montserrat" panose="00000500000000000000" pitchFamily="2" charset="0"/>
              </a:rPr>
              <a:t>Pag. 186, da regra edição 2023</a:t>
            </a:r>
            <a:endParaRPr lang="pt-BR" sz="1600" dirty="0">
              <a:latin typeface="Montserrat" panose="00000500000000000000" pitchFamily="2" charset="0"/>
            </a:endParaRPr>
          </a:p>
          <a:p>
            <a:pPr marL="114300">
              <a:defRPr/>
            </a:pP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801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16" name="Picture 2" descr="s340x255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08" y="867892"/>
            <a:ext cx="91440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6774287" y="1911883"/>
            <a:ext cx="35756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Tudo o que fizermos aos nossos assistidos será muito pouco diante de tudo o que Deus tem feito por nós.</a:t>
            </a:r>
          </a:p>
        </p:txBody>
      </p:sp>
    </p:spTree>
    <p:extLst>
      <p:ext uri="{BB962C8B-B14F-4D97-AF65-F5344CB8AC3E}">
        <p14:creationId xmlns:p14="http://schemas.microsoft.com/office/powerpoint/2010/main" val="3007354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6BC9383-E10A-410C-A46E-189CD3FE8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58458308-5814-44BF-A7D7-DF09C45FA6C3}"/>
              </a:ext>
            </a:extLst>
          </p:cNvPr>
          <p:cNvSpPr/>
          <p:nvPr/>
        </p:nvSpPr>
        <p:spPr>
          <a:xfrm>
            <a:off x="103031" y="3262632"/>
            <a:ext cx="75114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ctr">
              <a:lnSpc>
                <a:spcPct val="90000"/>
              </a:lnSpc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Escolha de membros da mesa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26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120348" y="2939636"/>
            <a:ext cx="813683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just">
              <a:lnSpc>
                <a:spcPct val="90000"/>
              </a:lnSpc>
              <a:defRPr/>
            </a:pPr>
            <a:r>
              <a:rPr lang="pt-BR" sz="2800" dirty="0">
                <a:latin typeface="Montserrat" panose="00000500000000000000" pitchFamily="2" charset="0"/>
              </a:rPr>
              <a:t>É muito importante que o presidente saiba escolher bem os seus auxiliares diretos, isto é, os seus companheiros de Diretoria. </a:t>
            </a:r>
            <a:endParaRPr lang="pt-BR" sz="2800" b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247900" y="944300"/>
            <a:ext cx="6896100" cy="109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ctr">
              <a:lnSpc>
                <a:spcPct val="90000"/>
              </a:lnSpc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Escolha de membros da mesa</a:t>
            </a:r>
            <a:r>
              <a:rPr lang="pt-BR" sz="4400" dirty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pt-BR" sz="440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pt-BR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24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043447" y="1960588"/>
            <a:ext cx="775737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ctr">
              <a:lnSpc>
                <a:spcPct val="90000"/>
              </a:lnSpc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Diante de dificuldades:</a:t>
            </a:r>
            <a:b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</a:rPr>
              <a:t> </a:t>
            </a:r>
          </a:p>
          <a:p>
            <a:pPr marL="273050" indent="-25400" algn="just">
              <a:lnSpc>
                <a:spcPct val="90000"/>
              </a:lnSpc>
              <a:defRPr/>
            </a:pP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sz="2800" dirty="0">
                <a:latin typeface="Montserrat" panose="00000500000000000000" pitchFamily="2" charset="0"/>
              </a:rPr>
              <a:t>O(a) presidente e sua diretoria deverá recolher-se em oração antes de tomar qualquer decisão </a:t>
            </a: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</a:rPr>
              <a:t>  </a:t>
            </a:r>
            <a:endParaRPr lang="pt-BR" sz="2800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37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8B0D13BB-50B1-4F35-B7EF-B8B92891C4EB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12B1D4BE-29C5-469B-A42A-F0F67AF4960D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60D00861-7EDB-4CF7-B1D4-4284FB9C6800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845822" y="742004"/>
            <a:ext cx="9159570" cy="5230813"/>
          </a:xfrm>
        </p:spPr>
        <p:txBody>
          <a:bodyPr/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4000" b="1" dirty="0"/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Desenvolver a espiritualidade vicentina.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O exemplo deve partir da diretoria, primeiro pelo testemunho de uma autêntica pessoa de fé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30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8B0D13BB-50B1-4F35-B7EF-B8B92891C4EB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12B1D4BE-29C5-469B-A42A-F0F67AF4960D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60D00861-7EDB-4CF7-B1D4-4284FB9C6800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015871" y="730834"/>
            <a:ext cx="9725109" cy="5572125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Apresentação dos Mapas e pagamento das "décimas" </a:t>
            </a: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Mensalmente as Conferências devem entregar seus Mapas aos Conselhos Particulares e no final de cada ano o Mapa anual.</a:t>
            </a: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(Toda diretoria deve ficar atenta, e ajudar o presidente neste cuidado) 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>  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6BC9383-E10A-410C-A46E-189CD3FE8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6">
            <a:extLst>
              <a:ext uri="{FF2B5EF4-FFF2-40B4-BE49-F238E27FC236}">
                <a16:creationId xmlns="" xmlns:a16="http://schemas.microsoft.com/office/drawing/2014/main" id="{03C2E641-2E89-42CE-944F-6615DD489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253" y="2890223"/>
            <a:ext cx="625502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en-US" altLang="pt-BR" sz="44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Diretoria</a:t>
            </a:r>
            <a:endParaRPr lang="en-US" alt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1" hangingPunct="1">
              <a:defRPr/>
            </a:pPr>
            <a:r>
              <a:rPr lang="en-US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Amigo(as) para servir</a:t>
            </a:r>
            <a:endParaRPr lang="pt-BR" altLang="pt-BR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10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8B0D13BB-50B1-4F35-B7EF-B8B92891C4EB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12B1D4BE-29C5-469B-A42A-F0F67AF4960D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60D00861-7EDB-4CF7-B1D4-4284FB9C6800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A87FA7A-88B4-8CB2-FA9E-45E1718F9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97" y="1083504"/>
            <a:ext cx="9427335" cy="4351338"/>
          </a:xfrm>
        </p:spPr>
        <p:txBody>
          <a:bodyPr>
            <a:normAutofit fontScale="92500"/>
          </a:bodyPr>
          <a:lstStyle/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Admissão de candidatos a confrade ou </a:t>
            </a:r>
            <a:r>
              <a:rPr lang="pt-BR" b="1" dirty="0" err="1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consócia</a:t>
            </a: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3000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000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 </a:t>
            </a:r>
            <a:br>
              <a:rPr lang="pt-BR" sz="3000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</a:b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Algumas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Conferências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 têm o hábito de ser excessivamente tolerantes quanto à aceitação de candidatos a confrade ou a </a:t>
            </a:r>
            <a:r>
              <a:rPr lang="pt-BR" dirty="0" err="1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consócia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; outros são extremamente rígidos e severos quando têm que tomar tal decisão. </a:t>
            </a: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4000" dirty="0">
                <a:solidFill>
                  <a:srgbClr val="0070C0"/>
                </a:solidFill>
              </a:rPr>
              <a:t> </a:t>
            </a:r>
            <a:r>
              <a:rPr lang="pt-BR" sz="3200" dirty="0">
                <a:solidFill>
                  <a:srgbClr val="0070C0"/>
                </a:solidFill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0663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8B0D13BB-50B1-4F35-B7EF-B8B92891C4EB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12B1D4BE-29C5-469B-A42A-F0F67AF4960D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60D00861-7EDB-4CF7-B1D4-4284FB9C6800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03E2702-6133-4508-DFDC-FD129FAD6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1" y="1253331"/>
            <a:ext cx="9422295" cy="4351338"/>
          </a:xfrm>
        </p:spPr>
        <p:txBody>
          <a:bodyPr/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Admissão de candidatos a confrade ou </a:t>
            </a:r>
            <a:r>
              <a:rPr lang="pt-BR" b="1" dirty="0" err="1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consócia</a:t>
            </a: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Montserrat" panose="00000500000000000000" pitchFamily="2" charset="0"/>
              </a:rPr>
              <a:t>Ter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atenção para os requisitos para ser vicentino proclamado previstos nos artigos 14 a 16 da regra edição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6930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6F282C1-C6D9-44DC-B79D-8C0600B21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793868"/>
            <a:ext cx="1609725" cy="1612426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3E8242A9-B70E-4EDB-A795-A5B2CC4037D9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F28D344B-9B64-4426-864A-B922B83E8B75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9F2C2B31-996E-4131-B4BC-067538D6F901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571FEE3-74C6-DAAF-03DB-99288E624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927652"/>
            <a:ext cx="9670727" cy="5367131"/>
          </a:xfrm>
        </p:spPr>
        <p:txBody>
          <a:bodyPr>
            <a:normAutofit fontScale="92500" lnSpcReduction="10000"/>
          </a:bodyPr>
          <a:lstStyle/>
          <a:p>
            <a:pPr marL="273050" indent="-25400" algn="just"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Admissão de candidatos a confrade ou </a:t>
            </a:r>
            <a:r>
              <a:rPr lang="pt-BR" b="1" dirty="0" err="1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consócia</a:t>
            </a: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</a:b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 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</a:b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- </a:t>
            </a:r>
            <a:r>
              <a:rPr lang="pt-BR" dirty="0">
                <a:latin typeface="Montserrat" panose="00000500000000000000" pitchFamily="2" charset="0"/>
              </a:rPr>
              <a:t>Só as pessoas que professam a </a:t>
            </a:r>
            <a:r>
              <a:rPr lang="pt-BR" b="1" u="sng" dirty="0">
                <a:latin typeface="Montserrat" panose="00000500000000000000" pitchFamily="2" charset="0"/>
              </a:rPr>
              <a:t>fé católica</a:t>
            </a:r>
            <a:r>
              <a:rPr lang="pt-BR" b="1" dirty="0">
                <a:latin typeface="Montserrat" panose="00000500000000000000" pitchFamily="2" charset="0"/>
              </a:rPr>
              <a:t> </a:t>
            </a:r>
            <a:r>
              <a:rPr lang="pt-BR" dirty="0">
                <a:latin typeface="Montserrat" panose="00000500000000000000" pitchFamily="2" charset="0"/>
              </a:rPr>
              <a:t>e que procuram dar testemunho do amor a Cristo, pelo exercício da caridade, podem ser proclamados vicentinos.</a:t>
            </a:r>
          </a:p>
          <a:p>
            <a:pPr marL="273050" indent="-2540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- Não podem ser proclamadas, nem permanecer como tais, pessoas que professem a fé de </a:t>
            </a:r>
            <a:r>
              <a:rPr lang="pt-BR" b="1" u="sng" dirty="0">
                <a:latin typeface="Montserrat" panose="00000500000000000000" pitchFamily="2" charset="0"/>
              </a:rPr>
              <a:t>outras religiões</a:t>
            </a:r>
            <a:r>
              <a:rPr lang="pt-BR" dirty="0">
                <a:latin typeface="Montserrat" panose="00000500000000000000" pitchFamily="2" charset="0"/>
              </a:rPr>
              <a:t>, </a:t>
            </a:r>
            <a:r>
              <a:rPr lang="pt-BR" dirty="0" err="1">
                <a:latin typeface="Montserrat" panose="00000500000000000000" pitchFamily="2" charset="0"/>
              </a:rPr>
              <a:t>freqüentem</a:t>
            </a:r>
            <a:r>
              <a:rPr lang="pt-BR" dirty="0">
                <a:latin typeface="Montserrat" panose="00000500000000000000" pitchFamily="2" charset="0"/>
              </a:rPr>
              <a:t> </a:t>
            </a:r>
            <a:r>
              <a:rPr lang="pt-BR" b="1" u="sng" dirty="0">
                <a:latin typeface="Montserrat" panose="00000500000000000000" pitchFamily="2" charset="0"/>
              </a:rPr>
              <a:t>seitas</a:t>
            </a:r>
            <a:r>
              <a:rPr lang="pt-BR" dirty="0">
                <a:latin typeface="Montserrat" panose="00000500000000000000" pitchFamily="2" charset="0"/>
              </a:rPr>
              <a:t>, estejam filiadas a </a:t>
            </a:r>
            <a:r>
              <a:rPr lang="pt-BR" b="1" u="sng" dirty="0">
                <a:latin typeface="Montserrat" panose="00000500000000000000" pitchFamily="2" charset="0"/>
              </a:rPr>
              <a:t>sociedades secretas.</a:t>
            </a:r>
          </a:p>
          <a:p>
            <a:pPr marL="273050" indent="-2540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- Para ser proclamado é necessário que o aspirante tenha, no mínimo, feito a </a:t>
            </a:r>
            <a:r>
              <a:rPr lang="pt-BR" b="1" u="sng" dirty="0">
                <a:latin typeface="Montserrat" panose="00000500000000000000" pitchFamily="2" charset="0"/>
              </a:rPr>
              <a:t>Primeira Eucaristia,</a:t>
            </a:r>
            <a:r>
              <a:rPr lang="pt-BR" b="1" dirty="0">
                <a:latin typeface="Montserrat" panose="00000500000000000000" pitchFamily="2" charset="0"/>
              </a:rPr>
              <a:t> </a:t>
            </a:r>
            <a:r>
              <a:rPr lang="pt-BR" dirty="0">
                <a:latin typeface="Montserrat" panose="00000500000000000000" pitchFamily="2" charset="0"/>
              </a:rPr>
              <a:t>certificada sua participação nos módulos de “Formação Básica” e “Espiritualidade Vicentina”</a:t>
            </a:r>
          </a:p>
        </p:txBody>
      </p:sp>
    </p:spTree>
    <p:extLst>
      <p:ext uri="{BB962C8B-B14F-4D97-AF65-F5344CB8AC3E}">
        <p14:creationId xmlns:p14="http://schemas.microsoft.com/office/powerpoint/2010/main" val="2927926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B5848978-B34A-4F20-B718-B4E2404C3CA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776DEF3D-09A3-4D0D-9682-9247052B66C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="" xmlns:a16="http://schemas.microsoft.com/office/drawing/2014/main" id="{00FF116F-A3D8-4CB6-A6E1-0FFF9F92C03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="" xmlns:a16="http://schemas.microsoft.com/office/drawing/2014/main" id="{F383AB12-5E4F-4AC8-9183-CB2AD382096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B639D4A7-2B88-4E9C-BD18-E50313993349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6622268-7639-6245-10CA-1CCDBA01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6" y="1253331"/>
            <a:ext cx="9515061" cy="4351338"/>
          </a:xfrm>
        </p:spPr>
        <p:txBody>
          <a:bodyPr/>
          <a:lstStyle/>
          <a:p>
            <a:pPr marL="273050" indent="-25400" algn="ctr"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Relações pessoais da diretoria com os membros de sua Conferência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>
              <a:buNone/>
              <a:defRPr/>
            </a:pPr>
            <a:endParaRPr lang="pt-BR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O membros da diretoria devem ser comunicativos e tratar os seus confrades e </a:t>
            </a:r>
            <a:r>
              <a:rPr lang="pt-BR" dirty="0" err="1">
                <a:solidFill>
                  <a:schemeClr val="tx1"/>
                </a:solidFill>
                <a:latin typeface="Montserrat" panose="00000500000000000000" pitchFamily="2" charset="0"/>
              </a:rPr>
              <a:t>consócias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 com  atenção, cordialidade e sobretudo com muita fraternidade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071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AEA8FD4B-E853-4710-83AD-21D09DE92BD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0B6AA65C-C464-4E49-8102-1385A173EBD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="" xmlns:a16="http://schemas.microsoft.com/office/drawing/2014/main" id="{ADFF27EA-29B4-4CD7-BB4D-3115873C925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="" xmlns:a16="http://schemas.microsoft.com/office/drawing/2014/main" id="{6004F75C-E176-4B20-90A4-AEEB19469F3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B64E1F64-8919-4E12-B7B2-B32ACC4B644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9A4D307-98C2-44B8-9BD7-17FD9D77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11748" cy="4351338"/>
          </a:xfrm>
        </p:spPr>
        <p:txBody>
          <a:bodyPr/>
          <a:lstStyle/>
          <a:p>
            <a:pPr marL="273050" indent="-25400" algn="ctr"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Manter a união entre os membros da SSVP </a:t>
            </a: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pt-BR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marL="273050" indent="-25400" algn="just">
              <a:buNone/>
              <a:defRPr/>
            </a:pP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Devemos mostrar que a fraternidade, a tolerância e a mansidão são características indispensáveis a todos os vicentinos, porém os membros da diretoria deverá ser os primeiros a dar o exemplo.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236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94468" y="833400"/>
            <a:ext cx="900635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ctr">
              <a:lnSpc>
                <a:spcPct val="90000"/>
              </a:lnSpc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Visitar os membros da conferência enfermos ou os que sofrem tribulações.</a:t>
            </a:r>
          </a:p>
          <a:p>
            <a:pPr marL="273050" indent="-25400" algn="ctr">
              <a:lnSpc>
                <a:spcPct val="90000"/>
              </a:lnSpc>
              <a:defRPr/>
            </a:pPr>
            <a:endParaRPr lang="pt-BR" sz="2800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>
              <a:lnSpc>
                <a:spcPct val="90000"/>
              </a:lnSpc>
              <a:defRPr/>
            </a:pPr>
            <a:r>
              <a:rPr lang="pt-BR" sz="2800" dirty="0">
                <a:latin typeface="Montserrat" panose="00000500000000000000" pitchFamily="2" charset="0"/>
                <a:cs typeface="Arial" pitchFamily="34" charset="0"/>
              </a:rPr>
              <a:t>É um dever espontâneo que o coração ensina; portanto, cabe ao presidente e demais membros da diretoria dar exemplo no cumprimento deste gesto de solidariedade humana e, sobretudo, de  dever cristão.</a:t>
            </a:r>
          </a:p>
          <a:p>
            <a:pPr marL="273050" indent="-25400" algn="just">
              <a:lnSpc>
                <a:spcPct val="90000"/>
              </a:lnSpc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marL="273050" indent="-25400" algn="just">
              <a:lnSpc>
                <a:spcPct val="90000"/>
              </a:lnSpc>
              <a:defRPr/>
            </a:pPr>
            <a:r>
              <a:rPr lang="pt-BR" sz="2800" dirty="0">
                <a:latin typeface="Montserrat" panose="00000500000000000000" pitchFamily="2" charset="0"/>
              </a:rPr>
              <a:t>No mundo tereis tribulações; mas tende bom ânimo, eu venci o mundo. </a:t>
            </a:r>
            <a:r>
              <a:rPr lang="pt-BR" dirty="0">
                <a:latin typeface="Montserrat" panose="00000500000000000000" pitchFamily="2" charset="0"/>
              </a:rPr>
              <a:t>(</a:t>
            </a:r>
            <a:r>
              <a:rPr lang="pt-BR" dirty="0" err="1">
                <a:latin typeface="Montserrat" panose="00000500000000000000" pitchFamily="2" charset="0"/>
              </a:rPr>
              <a:t>Jo</a:t>
            </a:r>
            <a:r>
              <a:rPr lang="pt-BR" dirty="0">
                <a:latin typeface="Montserrat" panose="00000500000000000000" pitchFamily="2" charset="0"/>
              </a:rPr>
              <a:t> 16:33)</a:t>
            </a:r>
          </a:p>
          <a:p>
            <a:pPr marL="273050" indent="-25400" algn="ctr">
              <a:lnSpc>
                <a:spcPct val="90000"/>
              </a:lnSpc>
              <a:defRPr/>
            </a:pPr>
            <a:r>
              <a:rPr lang="pt-BR" sz="2800" dirty="0">
                <a:latin typeface="Montserrat" panose="00000500000000000000" pitchFamily="2" charset="0"/>
              </a:rPr>
              <a:t> </a:t>
            </a:r>
            <a:endParaRPr lang="pt-BR" sz="2800" dirty="0"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D2007534-A32D-4B9F-831A-B73980A5A89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1852019E-5EC8-486A-9AB8-19376882ACC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="" xmlns:a16="http://schemas.microsoft.com/office/drawing/2014/main" id="{8F201306-5DD6-41DD-8AC9-12EF857D306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="" xmlns:a16="http://schemas.microsoft.com/office/drawing/2014/main" id="{16FEA88A-75BF-4A05-BF65-74415503626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FFB11EB8-218E-4618-80BD-34FA474F505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9811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71000" y="1115696"/>
            <a:ext cx="8960131" cy="4622496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Procedimento com relação aos novos membros</a:t>
            </a: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Receber fraternalmente os novos confrades e </a:t>
            </a:r>
            <a:r>
              <a:rPr lang="pt-BR" dirty="0" err="1">
                <a:solidFill>
                  <a:schemeClr val="tx1"/>
                </a:solidFill>
                <a:latin typeface="Montserrat" panose="00000500000000000000" pitchFamily="2" charset="0"/>
              </a:rPr>
              <a:t>consócias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, quer venham de outra Conferência, quer sejam recentemente admitidos principalmente os de(CCA), acolhê-los cordialmente nas reuniões, apresentá-los aos assistidos.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14E49C4C-59B5-4E4B-9A69-402FAAE1AFE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FA08824B-CF35-4BEF-BD96-C00D6E1B44C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6100A9D8-80C2-44F2-BF74-3F8567A0DDF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2066FE65-4A73-4C47-93DE-E34CC5B854E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9BD4E296-04A8-4EB6-AD5F-BA5F2E768D5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255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76274" y="1053022"/>
            <a:ext cx="10018644" cy="4870450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Conhecimento dos assistidos</a:t>
            </a: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> 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Não só os membros da Conferência mas também as famílias assistidas exigem os cuidados particulares do presidente e da diretoria</a:t>
            </a: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É essencial que eles conheçam todos os assistidos, sob o ponto de vista material, moral e espiritual.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000" dirty="0">
                <a:solidFill>
                  <a:srgbClr val="0070C0"/>
                </a:solidFill>
                <a:latin typeface="Montserrat" panose="00000500000000000000" pitchFamily="2" charset="0"/>
              </a:rPr>
              <a:t> </a:t>
            </a:r>
            <a:endParaRPr lang="pt-BR" sz="3000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4000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A04383F8-4DF3-486F-9F62-D2AE89E0AFA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30D38901-D6A8-4984-B40E-62DCC56B086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FFBF6F41-05FD-4D9F-BC18-5B6A30AAE47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5467E3C6-C47D-496F-AA6D-7C13697707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38F57A0B-5477-41BE-BC43-34A4F086894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9928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815921" y="1225445"/>
            <a:ext cx="8534027" cy="4407109"/>
          </a:xfrm>
        </p:spPr>
        <p:txBody>
          <a:bodyPr>
            <a:normAutofit fontScale="92500" lnSpcReduction="10000"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4400" b="1" dirty="0"/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Deveres para com os membros do clero</a:t>
            </a: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> </a:t>
            </a: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sz="3000" dirty="0">
                <a:solidFill>
                  <a:schemeClr val="tx1"/>
                </a:solidFill>
                <a:latin typeface="Montserrat" panose="00000500000000000000" pitchFamily="2" charset="0"/>
              </a:rPr>
              <a:t>Devemos ter para com os ministros da Igreja incondicional afabilidade e a mais elevada consideração</a:t>
            </a:r>
            <a:endParaRPr lang="pt-BR" sz="3000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> 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4000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3089D63B-0389-4EB6-BDE1-7E3F3D88DC5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78E4E468-BB1B-4D04-BF3C-EBB3BE85D73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D7F61B94-12DD-4DC8-B09D-86BAAB92055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CD0FA31A-6991-4EEC-8CD3-DD4EF74A589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C2F7F47C-D202-4BCD-A52C-DE43A936254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446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44700" y="1214438"/>
            <a:ext cx="10470524" cy="4168931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Deveres do presidente e sua diretoria  em sessão 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</a:b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A </a:t>
            </a:r>
            <a:r>
              <a:rPr lang="pt-BR" b="1" u="sng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ASSIDUIDADE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e a </a:t>
            </a:r>
            <a:r>
              <a:rPr lang="pt-BR" b="1" u="sng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PONTUALIDADE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 às reuniões da Conferência  constituem um dos mais </a:t>
            </a:r>
            <a:r>
              <a:rPr lang="pt-BR" b="1" u="sng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importantes deveres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, pois é dos dirigentes que deve partir o exemplo para os demais membros da Conferência</a:t>
            </a:r>
            <a:r>
              <a:rPr lang="pt-BR" dirty="0" smtClean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.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8269B3E5-5815-4AFE-A5B4-D79891F4C13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F28D009B-4F91-43AA-97AF-466DB58917C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3C5FC184-7220-4F10-8681-6EE726AFEEF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B9A44230-9552-4FD1-B41D-5E58937BB88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EDC15CF2-9E6D-4ABA-A231-902890CA28D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348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6101F074-D389-4DB9-BF29-8401CAF8F10E}"/>
              </a:ext>
            </a:extLst>
          </p:cNvPr>
          <p:cNvSpPr txBox="1"/>
          <p:nvPr/>
        </p:nvSpPr>
        <p:spPr>
          <a:xfrm>
            <a:off x="1205948" y="2334085"/>
            <a:ext cx="62550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pt-BR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A DIRETORIA</a:t>
            </a:r>
            <a:endParaRPr lang="pt-BR" altLang="pt-BR" sz="44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5" descr="ícones Do Computador, Engrenagem, Símbolo png transparente grátis">
            <a:extLst>
              <a:ext uri="{FF2B5EF4-FFF2-40B4-BE49-F238E27FC236}">
                <a16:creationId xmlns="" xmlns:a16="http://schemas.microsoft.com/office/drawing/2014/main" id="{B1A2048C-08F6-40BE-9439-BF2EBED1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4514" r="20226" b="22701"/>
          <a:stretch>
            <a:fillRect/>
          </a:stretch>
        </p:blipFill>
        <p:spPr bwMode="auto">
          <a:xfrm>
            <a:off x="8657120" y="3166993"/>
            <a:ext cx="25066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640540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339403" y="1152863"/>
            <a:ext cx="8783391" cy="4087812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Parte espiritual das sessões 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 Leitura Espiritual é muito importante na reunião. Cabe, portanto, escolher um texto não muito curto e nem extenso, porém interessante e prático. </a:t>
            </a:r>
            <a:r>
              <a:rPr lang="pt-BR" dirty="0">
                <a:latin typeface="Montserrat" panose="00000500000000000000" pitchFamily="2" charset="0"/>
              </a:rPr>
              <a:t> 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874AC1FD-8496-417D-B9F8-8E6BAEC3E2C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77AA4887-E7E9-459E-B24D-3D7B53FF442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1833B397-3D30-4B02-847B-8928473280B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D409A42E-C322-45E5-9FF3-B9E1D91DDC2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1F2B8C60-4CA0-4A5D-AE8B-77380F0702D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801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477770" y="1548217"/>
            <a:ext cx="6408738" cy="37449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Não basta sermos excelentes  presidentes   tesoureiros(as) ou secretários(as) de uma Conferência</a:t>
            </a:r>
            <a:b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endParaRPr lang="pt-BR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Acima de tudo, temos de ser excelentes </a:t>
            </a:r>
            <a:r>
              <a:rPr lang="pt-BR" sz="2800" u="sng" dirty="0">
                <a:solidFill>
                  <a:schemeClr val="tx1"/>
                </a:solidFill>
                <a:latin typeface="Montserrat" panose="00000500000000000000" pitchFamily="2" charset="0"/>
              </a:rPr>
              <a:t>seres humanos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  <a:endParaRPr lang="pt-BR" sz="2400" dirty="0">
              <a:solidFill>
                <a:schemeClr val="tx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2B970FED-27A0-4D88-8354-A9ACD35492F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A17D1EBF-6436-4F45-82C6-B5E971D9886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72B41015-AEB2-4872-84D1-C305CC35BB5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F14E4E7F-A864-43AA-903F-BC15C53FB0D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51BA3745-3B03-4BD2-8F9E-DFF627F2156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2239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978795" y="975744"/>
            <a:ext cx="10341736" cy="4497777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Devemos ser sociáveis </a:t>
            </a: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O zelo que precisamos ter pelas  Obras da SSVP não nos permite isolarmos  demasiadamente na localidade em que residimos.</a:t>
            </a: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 sociabilidade, a amabilidade e a cortesia compatibilizam-se com as virtudes </a:t>
            </a:r>
            <a:r>
              <a:rPr lang="pt-BR" dirty="0" smtClean="0">
                <a:solidFill>
                  <a:schemeClr val="tx1"/>
                </a:solidFill>
                <a:latin typeface="Montserrat" panose="00000500000000000000" pitchFamily="2" charset="0"/>
              </a:rPr>
              <a:t>cristãs</a:t>
            </a:r>
            <a:endParaRPr lang="pt-BR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4466A9A1-C7E6-4A95-8CFD-C267CB55872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20DB9A92-9A8F-4F44-AAE2-54BB7178B84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DABC0D01-BC28-4A43-A5F9-E55215077C2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4DE8A468-8A02-4787-9A0D-7251110A8B94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39A37489-9CF8-480E-9797-5D65890A766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98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95130" y="997760"/>
            <a:ext cx="8632205" cy="4392612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Afastar a política partidária das unidades vicentinas </a:t>
            </a: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O presidente e sua diretoria deve, com todo cuidado, afastar a sua Conferência de qualquer clima polêmico com maior ênfase ainda deverá desviá-la do campo político partidário.</a:t>
            </a: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> 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F56D0A91-7AD3-4959-902E-66F1A7DD842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E6DD5FBD-D12B-4D9C-B6F5-8206C2F1196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69F867BE-2DFE-404B-8904-9C7155364EB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5928EABB-2B19-42A6-B77A-3EB81DE4F99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2B9B52B6-0C28-4F0B-B364-FED76ACE880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4995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275008" y="1054418"/>
            <a:ext cx="8899302" cy="4225920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Procedimento pessoal da diretoria em matéria de política 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Em matéria de política, o vicentino deve saber estabelecer uma linha que separe nitidamente a sua atuação como vicentino dos seus deveres de eleitor</a:t>
            </a:r>
            <a:r>
              <a:rPr lang="pt-BR" dirty="0" smtClean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  <a:endParaRPr lang="pt-BR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07363AEA-9403-412F-B84A-113B7D23F1D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97BC2B1B-D941-4154-B8A6-2CA13FEBF09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67990A92-2109-458A-AB42-16F09051AF9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70AEB679-8717-4EA3-B577-35E1205427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EFC4633A-ADAE-4F31-B577-071A85E8C44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3923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655770" y="1023979"/>
            <a:ext cx="6728073" cy="4432441"/>
          </a:xfrm>
        </p:spPr>
        <p:txBody>
          <a:bodyPr>
            <a:normAutofit fontScale="92500" lnSpcReduction="10000"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Comunicações e avisos </a:t>
            </a: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000" dirty="0">
                <a:solidFill>
                  <a:schemeClr val="tx1"/>
                </a:solidFill>
                <a:latin typeface="Montserrat" panose="00000500000000000000" pitchFamily="2" charset="0"/>
              </a:rPr>
              <a:t>Temos que ler, nas reuniões, os avisos gerais e circulares bem como as comunicações recebidas dos Conselhos a que estiver subordinado.</a:t>
            </a: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latin typeface="Montserrat" panose="00000500000000000000" pitchFamily="2" charset="0"/>
              </a:rPr>
              <a:t> </a:t>
            </a:r>
            <a:endParaRPr lang="pt-BR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1FEDE48D-C2E1-4C64-9A68-D91368E05FC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799C870B-D16C-45AE-8AE7-F2EC1FE6C09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029AA520-2123-45D2-B224-E2A5A46E8DB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A6BE778F-E889-41EF-B2DC-80694C2AA8D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0FDEB11D-0535-44F5-AE7A-9394537F3E0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9652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47731" y="742004"/>
            <a:ext cx="10431886" cy="5373992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A presença de assistidos nas reuniões da Conferência </a:t>
            </a: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/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000" dirty="0">
                <a:solidFill>
                  <a:schemeClr val="tx1"/>
                </a:solidFill>
                <a:latin typeface="Montserrat" panose="00000500000000000000" pitchFamily="2" charset="0"/>
              </a:rPr>
              <a:t>Devemos evitar que os assistidos participem das reuniões da Conferência, ainda que </a:t>
            </a:r>
            <a:r>
              <a:rPr lang="pt-BR" sz="30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eventualmente.</a:t>
            </a:r>
            <a:endParaRPr lang="pt-BR" sz="3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300" dirty="0">
                <a:solidFill>
                  <a:schemeClr val="tx1"/>
                </a:solidFill>
                <a:latin typeface="Montserrat" panose="00000500000000000000" pitchFamily="2" charset="0"/>
              </a:rPr>
              <a:t/>
            </a:r>
            <a:br>
              <a:rPr lang="pt-BR" sz="13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sz="3000" dirty="0">
                <a:solidFill>
                  <a:schemeClr val="tx1"/>
                </a:solidFill>
                <a:latin typeface="Montserrat" panose="00000500000000000000" pitchFamily="2" charset="0"/>
              </a:rPr>
              <a:t>Todavia, não há restrições em convidá-los a participarem da missa das cinco intenções, da Páscoa dos membros da Conferência ou de qualquer outra festividade  religiosa que a Conferência Comemorar.</a:t>
            </a:r>
            <a:endParaRPr lang="pt-BR" sz="3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25A60271-811A-4554-B8FE-D17AAE6FC12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4C07C303-4F41-49DE-87E5-33225CD2DFC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91082B5D-39B0-436A-9C44-876261587A0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49EF9079-A05F-401C-933C-4DD453728D7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82E46BB7-9718-42FC-8B2D-38D0CF7D074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8254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Retângulo 8"/>
          <p:cNvSpPr>
            <a:spLocks noChangeArrowheads="1"/>
          </p:cNvSpPr>
          <p:nvPr/>
        </p:nvSpPr>
        <p:spPr bwMode="auto">
          <a:xfrm>
            <a:off x="4319462" y="3023383"/>
            <a:ext cx="371790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Cultive a ALEGRIA </a:t>
            </a:r>
            <a:br>
              <a:rPr lang="pt-BR" sz="2800" dirty="0">
                <a:latin typeface="Montserrat" panose="00000500000000000000" pitchFamily="2" charset="0"/>
              </a:rPr>
            </a:br>
            <a:r>
              <a:rPr lang="pt-BR" sz="2800" dirty="0">
                <a:latin typeface="Montserrat" panose="00000500000000000000" pitchFamily="2" charset="0"/>
              </a:rPr>
              <a:t>e o BOM HUMOR</a:t>
            </a:r>
            <a:r>
              <a:rPr lang="pt-BR" sz="2800" b="1" i="1" dirty="0">
                <a:latin typeface="Montserrat" panose="00000500000000000000" pitchFamily="2" charset="0"/>
              </a:rPr>
              <a:t>.</a:t>
            </a:r>
            <a:r>
              <a:rPr lang="pt-BR" sz="2800" dirty="0"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8" name="Picture 5" descr="sorris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2609850" cy="328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orris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0002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orris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676775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sorris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87" y="2566987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27EEC651-7547-447E-A327-793758E476C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7160B347-6633-4777-A718-70A60183471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="" xmlns:a16="http://schemas.microsoft.com/office/drawing/2014/main" id="{37DF7C3A-9384-4554-A3D9-EE450766018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D062537E-F942-4B72-A9B2-18CB08A1AED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="" xmlns:a16="http://schemas.microsoft.com/office/drawing/2014/main" id="{6CA3F3FC-3E65-4C89-9CF2-2011B2815C1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028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6BC9383-E10A-410C-A46E-189CD3FE8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58458308-5814-44BF-A7D7-DF09C45FA6C3}"/>
              </a:ext>
            </a:extLst>
          </p:cNvPr>
          <p:cNvSpPr/>
          <p:nvPr/>
        </p:nvSpPr>
        <p:spPr>
          <a:xfrm>
            <a:off x="112747" y="3228777"/>
            <a:ext cx="7511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Estrutura da SSVP</a:t>
            </a:r>
          </a:p>
        </p:txBody>
      </p:sp>
    </p:spTree>
    <p:extLst>
      <p:ext uri="{BB962C8B-B14F-4D97-AF65-F5344CB8AC3E}">
        <p14:creationId xmlns:p14="http://schemas.microsoft.com/office/powerpoint/2010/main" val="2796894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1785939" y="2060576"/>
            <a:ext cx="3673475" cy="4321175"/>
          </a:xfrm>
          <a:prstGeom prst="triangle">
            <a:avLst>
              <a:gd name="adj" fmla="val 52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4327525" y="2124076"/>
            <a:ext cx="9779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4424363" y="2960689"/>
            <a:ext cx="9779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4675188" y="3787776"/>
            <a:ext cx="9779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4879975" y="4579939"/>
            <a:ext cx="10795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5305425" y="5441951"/>
            <a:ext cx="9779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5556250" y="6145214"/>
            <a:ext cx="97948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7353" name="Retângulo 8"/>
          <p:cNvSpPr>
            <a:spLocks noChangeArrowheads="1"/>
          </p:cNvSpPr>
          <p:nvPr/>
        </p:nvSpPr>
        <p:spPr bwMode="auto">
          <a:xfrm>
            <a:off x="2424114" y="765176"/>
            <a:ext cx="595788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pt-BR" altLang="pt-BR">
                <a:solidFill>
                  <a:srgbClr val="000000"/>
                </a:solidFill>
              </a:rPr>
              <a:t>                                                             </a:t>
            </a:r>
          </a:p>
        </p:txBody>
      </p:sp>
      <p:sp>
        <p:nvSpPr>
          <p:cNvPr id="53259" name="Retângulo 19"/>
          <p:cNvSpPr>
            <a:spLocks noChangeArrowheads="1"/>
          </p:cNvSpPr>
          <p:nvPr/>
        </p:nvSpPr>
        <p:spPr bwMode="auto">
          <a:xfrm>
            <a:off x="6632574" y="789728"/>
            <a:ext cx="4306333" cy="57246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b="1" i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pt-BR" sz="2800" dirty="0">
                <a:solidFill>
                  <a:srgbClr val="0070C0"/>
                </a:solidFill>
                <a:latin typeface="Garamond" panose="02020404030301010803" pitchFamily="18" charset="0"/>
              </a:rPr>
              <a:t>Organização da SSVP:</a:t>
            </a:r>
          </a:p>
          <a:p>
            <a:pPr>
              <a:defRPr/>
            </a:pPr>
            <a:endParaRPr lang="pt-BR" b="1" i="1" dirty="0">
              <a:solidFill>
                <a:srgbClr val="0000FF"/>
              </a:solidFill>
            </a:endParaRPr>
          </a:p>
          <a:p>
            <a:pPr>
              <a:defRPr/>
            </a:pPr>
            <a:endParaRPr lang="pt-BR" b="1" i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>CGI</a:t>
            </a:r>
          </a:p>
          <a:p>
            <a:pPr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>CNB</a:t>
            </a:r>
          </a:p>
          <a:p>
            <a:pPr>
              <a:defRPr/>
            </a:pPr>
            <a:r>
              <a:rPr lang="pt-BR" b="1" dirty="0">
                <a:solidFill>
                  <a:srgbClr val="000000"/>
                </a:solidFill>
              </a:rPr>
              <a:t>                           </a:t>
            </a:r>
          </a:p>
          <a:p>
            <a:pPr>
              <a:defRPr/>
            </a:pPr>
            <a:r>
              <a:rPr lang="pt-BR" b="1" dirty="0">
                <a:solidFill>
                  <a:srgbClr val="0000FF"/>
                </a:solidFill>
              </a:rPr>
              <a:t>                               </a:t>
            </a:r>
          </a:p>
          <a:p>
            <a:pPr>
              <a:defRPr/>
            </a:pP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>CM</a:t>
            </a:r>
            <a:r>
              <a:rPr lang="pt-BR" b="1" dirty="0">
                <a:solidFill>
                  <a:srgbClr val="0070C0"/>
                </a:solidFill>
              </a:rPr>
              <a:t>  </a:t>
            </a:r>
            <a:r>
              <a:rPr lang="pt-BR" b="1" dirty="0">
                <a:solidFill>
                  <a:srgbClr val="0000FF"/>
                </a:solidFill>
              </a:rPr>
              <a:t>   </a:t>
            </a:r>
          </a:p>
          <a:p>
            <a:pPr>
              <a:defRPr/>
            </a:pPr>
            <a:r>
              <a:rPr lang="pt-BR" b="1" dirty="0">
                <a:solidFill>
                  <a:srgbClr val="0000FF"/>
                </a:solidFill>
              </a:rPr>
              <a:t>                           </a:t>
            </a:r>
            <a:r>
              <a:rPr lang="pt-BR" dirty="0">
                <a:solidFill>
                  <a:srgbClr val="0070C0"/>
                </a:solidFill>
              </a:rPr>
              <a:t>Obras Unidas-</a:t>
            </a:r>
            <a:r>
              <a:rPr lang="pt-BR" sz="2000" dirty="0">
                <a:solidFill>
                  <a:srgbClr val="0070C0"/>
                </a:solidFill>
                <a:latin typeface="Garamond" panose="02020404030301010803" pitchFamily="18" charset="0"/>
              </a:rPr>
              <a:t>OU</a:t>
            </a:r>
          </a:p>
          <a:p>
            <a:pPr>
              <a:defRPr/>
            </a:pPr>
            <a:r>
              <a:rPr lang="pt-BR" b="1" dirty="0">
                <a:solidFill>
                  <a:srgbClr val="0000FF"/>
                </a:solidFill>
              </a:rPr>
              <a:t>                            </a:t>
            </a:r>
            <a:r>
              <a:rPr lang="pt-BR" b="1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pt-BR" sz="2000" dirty="0">
                <a:solidFill>
                  <a:srgbClr val="0070C0"/>
                </a:solidFill>
                <a:latin typeface="Garamond" panose="02020404030301010803" pitchFamily="18" charset="0"/>
              </a:rPr>
              <a:t>CC</a:t>
            </a:r>
          </a:p>
          <a:p>
            <a:pPr>
              <a:defRPr/>
            </a:pPr>
            <a:endParaRPr lang="pt-BR" b="1" dirty="0">
              <a:solidFill>
                <a:srgbClr val="0000FF"/>
              </a:solidFill>
            </a:endParaRPr>
          </a:p>
          <a:p>
            <a:pPr>
              <a:defRPr/>
            </a:pPr>
            <a:endParaRPr lang="pt-BR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rgbClr val="0070C0"/>
                </a:solidFill>
                <a:latin typeface="Garamond" panose="02020404030301010803" pitchFamily="18" charset="0"/>
              </a:rPr>
              <a:t>CP</a:t>
            </a:r>
            <a:r>
              <a:rPr lang="pt-BR" b="1" dirty="0">
                <a:solidFill>
                  <a:srgbClr val="000000"/>
                </a:solidFill>
              </a:rPr>
              <a:t>  </a:t>
            </a:r>
            <a:r>
              <a:rPr lang="pt-BR" b="1" dirty="0">
                <a:solidFill>
                  <a:srgbClr val="0000FF"/>
                </a:solidFill>
              </a:rPr>
              <a:t>                   </a:t>
            </a:r>
            <a:r>
              <a:rPr lang="pt-BR" dirty="0">
                <a:solidFill>
                  <a:srgbClr val="0070C0"/>
                </a:solidFill>
              </a:rPr>
              <a:t>Obras Especiais-</a:t>
            </a: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>OE</a:t>
            </a:r>
          </a:p>
          <a:p>
            <a:pPr>
              <a:defRPr/>
            </a:pPr>
            <a:endParaRPr lang="pt-BR" sz="12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pt-BR" sz="1200" b="1" dirty="0">
                <a:solidFill>
                  <a:srgbClr val="0000FF"/>
                </a:solidFill>
              </a:rPr>
              <a:t>   </a:t>
            </a:r>
          </a:p>
          <a:p>
            <a:pPr>
              <a:defRPr/>
            </a:pPr>
            <a:r>
              <a:rPr lang="pt-BR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 </a:t>
            </a:r>
            <a:r>
              <a:rPr lang="pt-BR" sz="2000" b="1" dirty="0">
                <a:solidFill>
                  <a:srgbClr val="0070C0"/>
                </a:solidFill>
                <a:latin typeface="Garamond" panose="02020404030301010803" pitchFamily="18" charset="0"/>
              </a:rPr>
              <a:t>CONFERÊNCIAS</a:t>
            </a:r>
          </a:p>
        </p:txBody>
      </p:sp>
      <p:sp>
        <p:nvSpPr>
          <p:cNvPr id="16" name="Chave esquerda 15"/>
          <p:cNvSpPr/>
          <p:nvPr/>
        </p:nvSpPr>
        <p:spPr>
          <a:xfrm flipV="1">
            <a:off x="7081838" y="3419476"/>
            <a:ext cx="215900" cy="14398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7361239" y="4005264"/>
            <a:ext cx="71913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7221539" y="5407819"/>
            <a:ext cx="7207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/>
          <p:cNvSpPr/>
          <p:nvPr/>
        </p:nvSpPr>
        <p:spPr>
          <a:xfrm>
            <a:off x="2789564" y="2005830"/>
            <a:ext cx="6172200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4400" b="1" dirty="0">
                <a:solidFill>
                  <a:srgbClr val="0070C0"/>
                </a:solidFill>
                <a:latin typeface="Garamond" panose="02020404030301010803" pitchFamily="18" charset="0"/>
                <a:cs typeface="Arial" pitchFamily="34" charset="0"/>
              </a:rPr>
              <a:t>Deveres e cuidados da diretoria de uma  Conferência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2BB7D08-481D-408A-BD1C-E4F0961C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0B7BDCF1-A256-4DCC-A613-6CF259FED14C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3529017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63475" y="742004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Estrutura da SSVP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5408" y="1681391"/>
            <a:ext cx="1178118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pt-BR" sz="2600" dirty="0">
                <a:latin typeface="Montserrat" panose="00000500000000000000" pitchFamily="2" charset="0"/>
              </a:rPr>
              <a:t> </a:t>
            </a:r>
            <a:r>
              <a:rPr lang="pt-BR" sz="2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 Sociedade de São Vicente de Paulo é uma </a:t>
            </a:r>
            <a:r>
              <a:rPr lang="pt-BR" sz="2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organização </a:t>
            </a:r>
            <a:r>
              <a:rPr lang="pt-BR" sz="2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internacional formada por </a:t>
            </a:r>
            <a:r>
              <a:rPr lang="pt-BR" sz="2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leigos</a:t>
            </a:r>
            <a:r>
              <a:rPr lang="pt-BR" sz="2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católicos que buscam o crescimento pessoal e espiritual através do serviço aos que mais necessitam.</a:t>
            </a:r>
            <a:r>
              <a:rPr lang="pt-BR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(</a:t>
            </a:r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Site CGI</a:t>
            </a:r>
            <a:r>
              <a:rPr lang="pt-BR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pt-BR" sz="2600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t-BR" sz="2600" dirty="0">
                <a:latin typeface="Montserrat" panose="00000500000000000000" pitchFamily="2" charset="0"/>
              </a:rPr>
              <a:t> A SSVP estabelece livremente suas regras, elege seus responsáveis com toda independência, administra o seu patrimônio de maneira autônoma</a:t>
            </a:r>
            <a:r>
              <a:rPr lang="pt-BR" sz="2000" dirty="0">
                <a:latin typeface="Montserrat" panose="00000500000000000000" pitchFamily="2" charset="0"/>
              </a:rPr>
              <a:t>.</a:t>
            </a:r>
            <a:r>
              <a:rPr lang="pt-BR" sz="1600" dirty="0">
                <a:latin typeface="Montserrat" panose="00000500000000000000" pitchFamily="2" charset="0"/>
              </a:rPr>
              <a:t>(5.2-Pag. 25 e art. 3º da regra edição 2023)</a:t>
            </a:r>
            <a:endParaRPr lang="pt-BR" sz="2000" dirty="0">
              <a:latin typeface="Montserrat" panose="00000500000000000000" pitchFamily="2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t-BR" sz="2600" dirty="0">
                <a:latin typeface="Montserrat" panose="00000500000000000000" pitchFamily="2" charset="0"/>
              </a:rPr>
              <a:t> No Brasil, houve a necessidade de criar os Conselhos Metropolitanos-CM, por causa da grande extensão </a:t>
            </a:r>
            <a:r>
              <a:rPr lang="pt-BR" sz="2400" dirty="0">
                <a:latin typeface="Montserrat" panose="00000500000000000000" pitchFamily="2" charset="0"/>
              </a:rPr>
              <a:t>territorial do país e da quantidade de unidades vicentinas;</a:t>
            </a:r>
            <a:endParaRPr lang="pt-BR" sz="2400" b="1" dirty="0">
              <a:latin typeface="Montserrat" panose="00000500000000000000" pitchFamily="2" charset="0"/>
              <a:cs typeface="Arial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0DA42868-A77C-4199-B241-3FAA61F596A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FD136927-72D9-49C4-B092-D7A8B957ADE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4A5F477D-52E4-4281-B959-EBF0AAF9758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DA6B5EC9-C166-432D-BFCC-244443E0139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7F5BF3C1-6554-4873-BF1E-DA4F1E80EFD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113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763475" y="742004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Estrutura da SSVP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48740" y="2765910"/>
            <a:ext cx="9001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Os Conselhos Metropolitanos foram criados para orientar e organizar a atuação das unidades vicentinas e os patrimônios.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412DF707-21E4-4F71-A6B8-53842D67F45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3940FF3D-3BFD-4372-AF94-9AF45EBF1B9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7BB1603A-CD6A-4FC8-83C7-5F2840FAA8E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B4697FF3-DD12-4D8A-8E27-8EB550C9525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36006C4F-E158-4511-AC53-A380FF345B89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8520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763475" y="794895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Estrutura da SSVP</a:t>
            </a:r>
          </a:p>
        </p:txBody>
      </p:sp>
      <p:sp>
        <p:nvSpPr>
          <p:cNvPr id="3" name="Retângulo 2"/>
          <p:cNvSpPr/>
          <p:nvPr/>
        </p:nvSpPr>
        <p:spPr>
          <a:xfrm>
            <a:off x="549634" y="1736613"/>
            <a:ext cx="10041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Montserrat" panose="00000500000000000000" pitchFamily="2" charset="0"/>
              </a:rPr>
              <a:t>Cada Unidade Vicentina está subordinada ao escalão superior, no caso da </a:t>
            </a:r>
            <a:r>
              <a:rPr lang="pt-BR" sz="2800" b="1" dirty="0">
                <a:latin typeface="Montserrat" panose="00000500000000000000" pitchFamily="2" charset="0"/>
              </a:rPr>
              <a:t>Conferência</a:t>
            </a:r>
            <a:r>
              <a:rPr lang="pt-BR" sz="2800" dirty="0">
                <a:latin typeface="Montserrat" panose="00000500000000000000" pitchFamily="2" charset="0"/>
              </a:rPr>
              <a:t>, ao </a:t>
            </a:r>
            <a:r>
              <a:rPr lang="pt-BR" sz="2800" b="1" dirty="0">
                <a:latin typeface="Montserrat" panose="00000500000000000000" pitchFamily="2" charset="0"/>
              </a:rPr>
              <a:t>Conselho Particular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 A </a:t>
            </a:r>
            <a:r>
              <a:rPr lang="pt-BR" sz="2800" b="1" dirty="0">
                <a:latin typeface="Montserrat" panose="00000500000000000000" pitchFamily="2" charset="0"/>
              </a:rPr>
              <a:t>Conferência</a:t>
            </a:r>
            <a:r>
              <a:rPr lang="pt-BR" sz="2800" dirty="0">
                <a:latin typeface="Montserrat" panose="00000500000000000000" pitchFamily="2" charset="0"/>
              </a:rPr>
              <a:t> é a base sólida da SSVP; é a grande escola de espiritualidade vicentina;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 É na </a:t>
            </a:r>
            <a:r>
              <a:rPr lang="pt-BR" sz="2800" b="1" dirty="0">
                <a:latin typeface="Montserrat" panose="00000500000000000000" pitchFamily="2" charset="0"/>
              </a:rPr>
              <a:t>Conferência</a:t>
            </a:r>
            <a:r>
              <a:rPr lang="pt-BR" sz="2800" dirty="0">
                <a:latin typeface="Montserrat" panose="00000500000000000000" pitchFamily="2" charset="0"/>
              </a:rPr>
              <a:t> que aprendemos a amar e a servir </a:t>
            </a:r>
            <a:r>
              <a:rPr lang="pt-BR" sz="2800" b="1" dirty="0">
                <a:latin typeface="Montserrat" panose="00000500000000000000" pitchFamily="2" charset="0"/>
              </a:rPr>
              <a:t>Jesus nos Pobres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66854DD8-95A6-4975-B24B-1B072A1A4C7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D0FA5F79-6677-4ED7-A53C-5DAF6D1424C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C3C95B5F-B7E1-4F1F-BA32-943C04FB6AE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F7967AA1-2237-441F-8787-42484C6F57B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88C57C2D-4874-4193-95E9-2613DFC5DB7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342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Texto 1"/>
          <p:cNvSpPr>
            <a:spLocks noGrp="1"/>
          </p:cNvSpPr>
          <p:nvPr>
            <p:ph type="body" idx="1"/>
          </p:nvPr>
        </p:nvSpPr>
        <p:spPr bwMode="auto">
          <a:xfrm>
            <a:off x="1644650" y="1357392"/>
            <a:ext cx="4040188" cy="639762"/>
          </a:xfrm>
          <a:noFill/>
          <a:ln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800" b="0" dirty="0">
                <a:solidFill>
                  <a:schemeClr val="tx1"/>
                </a:solidFill>
                <a:latin typeface="Montserrat" panose="00000500000000000000" pitchFamily="2" charset="0"/>
              </a:rPr>
              <a:t>Todas as Unidades</a:t>
            </a:r>
          </a:p>
        </p:txBody>
      </p:sp>
      <p:sp>
        <p:nvSpPr>
          <p:cNvPr id="61443" name="Espaço Reservado para Texto 2"/>
          <p:cNvSpPr>
            <a:spLocks noGrp="1"/>
          </p:cNvSpPr>
          <p:nvPr>
            <p:ph type="body" sz="quarter" idx="3"/>
          </p:nvPr>
        </p:nvSpPr>
        <p:spPr bwMode="auto">
          <a:xfrm>
            <a:off x="5992537" y="1357392"/>
            <a:ext cx="4041775" cy="639762"/>
          </a:xfrm>
          <a:noFill/>
          <a:ln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800" b="0" dirty="0">
                <a:solidFill>
                  <a:schemeClr val="tx1"/>
                </a:solidFill>
                <a:latin typeface="Montserrat" panose="00000500000000000000" pitchFamily="2" charset="0"/>
              </a:rPr>
              <a:t>Conselhos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0"/>
          </p:nvPr>
        </p:nvSpPr>
        <p:spPr>
          <a:xfrm>
            <a:off x="1670050" y="2095722"/>
            <a:ext cx="4032250" cy="3936239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Presidente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Vice-Presidente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Secretário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Tesoureiro</a:t>
            </a:r>
          </a:p>
          <a:p>
            <a:pPr>
              <a:defRPr/>
            </a:pPr>
            <a:endParaRPr lang="pt-BR" sz="2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1"/>
          </p:nvPr>
        </p:nvSpPr>
        <p:spPr>
          <a:xfrm>
            <a:off x="5992536" y="2095722"/>
            <a:ext cx="5805763" cy="393623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Comissão de Jovens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ECAFO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Coordenação de CCA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Departamento Missionário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DECOM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*conselho fiscal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*DENOR</a:t>
            </a:r>
            <a:endParaRPr lang="pt-BR" dirty="0"/>
          </a:p>
        </p:txBody>
      </p:sp>
      <p:sp>
        <p:nvSpPr>
          <p:cNvPr id="61446" name="Título 3"/>
          <p:cNvSpPr txBox="1">
            <a:spLocks noChangeArrowheads="1"/>
          </p:cNvSpPr>
          <p:nvPr/>
        </p:nvSpPr>
        <p:spPr bwMode="auto">
          <a:xfrm>
            <a:off x="1526381" y="638255"/>
            <a:ext cx="91392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Encargos da SSVP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273" y="620691"/>
            <a:ext cx="1609725" cy="1612426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A96CAE5E-BC8B-40E5-BEBD-BB794AA91B03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B8D3E882-6E2D-49AA-9133-C4BC87BF4DAC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BBE512A4-3872-49E4-918F-C78FE676342C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54847237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642546" y="2119445"/>
            <a:ext cx="1051055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Formadas por pessoas (que sejam </a:t>
            </a:r>
            <a:r>
              <a:rPr lang="pt-BR" sz="2800" b="1" u="sng" dirty="0">
                <a:latin typeface="Montserrat" panose="00000500000000000000" pitchFamily="2" charset="0"/>
                <a:cs typeface="Arial" charset="0"/>
              </a:rPr>
              <a:t>VOCACIONADAS</a:t>
            </a:r>
            <a:r>
              <a:rPr lang="pt-BR" sz="2800" dirty="0">
                <a:latin typeface="Montserrat" panose="00000500000000000000" pitchFamily="2" charset="0"/>
                <a:cs typeface="Arial" charset="0"/>
              </a:rPr>
              <a:t>), organizadas em grupos.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Seus membros procuram dar testemunho do amor de Jesus Cristo através do exercício da caridade, atuando no campo da promoção humana, buscando através  da justiça social o resgate da cidadania dos excluídos. </a:t>
            </a:r>
            <a:r>
              <a:rPr lang="pt-BR" sz="2000" dirty="0">
                <a:latin typeface="Montserrat" panose="00000500000000000000" pitchFamily="2" charset="0"/>
                <a:cs typeface="Arial" charset="0"/>
              </a:rPr>
              <a:t>Art.111, regra edição 2023</a:t>
            </a:r>
            <a:endParaRPr lang="pt-BR" sz="2800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49843" y="850107"/>
            <a:ext cx="896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O que é uma Conferência Vicentina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FD341167-46D2-4933-A44E-FF43743CD0E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62C1BC83-0D53-45DD-9BBE-827F75E10E8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158C86D0-8089-4130-BA81-7C7990ECD10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="" xmlns:a16="http://schemas.microsoft.com/office/drawing/2014/main" id="{97CF3D08-B0A9-46D8-B217-14A4E3E386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50E73AB0-F184-48CE-8ECD-722B0FD138E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2955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95563" y="1188085"/>
            <a:ext cx="896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O que é uma Conferência Vicentina</a:t>
            </a: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704538" y="2327890"/>
            <a:ext cx="105830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As Conferências distinguem-se pelo título adotado, que pode ser nome de </a:t>
            </a:r>
            <a:r>
              <a:rPr lang="pt-BR" sz="2800" b="1" dirty="0">
                <a:latin typeface="Montserrat" panose="00000500000000000000" pitchFamily="2" charset="0"/>
              </a:rPr>
              <a:t>SANTOS</a:t>
            </a:r>
            <a:r>
              <a:rPr lang="pt-BR" sz="2800" dirty="0">
                <a:latin typeface="Montserrat" panose="00000500000000000000" pitchFamily="2" charset="0"/>
              </a:rPr>
              <a:t> e de </a:t>
            </a:r>
            <a:r>
              <a:rPr lang="pt-BR" sz="2800" b="1" dirty="0">
                <a:latin typeface="Montserrat" panose="00000500000000000000" pitchFamily="2" charset="0"/>
              </a:rPr>
              <a:t>SANTAS</a:t>
            </a:r>
            <a:r>
              <a:rPr lang="pt-BR" sz="2800" dirty="0">
                <a:latin typeface="Montserrat" panose="00000500000000000000" pitchFamily="2" charset="0"/>
              </a:rPr>
              <a:t> ou </a:t>
            </a:r>
            <a:r>
              <a:rPr lang="pt-BR" sz="2800" b="1" dirty="0">
                <a:latin typeface="Montserrat" panose="00000500000000000000" pitchFamily="2" charset="0"/>
              </a:rPr>
              <a:t>INVOCAÇÃO CATÓLICA</a:t>
            </a:r>
            <a:r>
              <a:rPr lang="pt-BR" sz="2800" dirty="0">
                <a:latin typeface="Montserrat" panose="00000500000000000000" pitchFamily="2" charset="0"/>
              </a:rPr>
              <a:t>, entendendo-se como tal as usualmente aceitas pela Igreja Católica. </a:t>
            </a:r>
            <a:r>
              <a:rPr lang="pt-BR" sz="2000" dirty="0">
                <a:latin typeface="Montserrat" panose="00000500000000000000" pitchFamily="2" charset="0"/>
              </a:rPr>
              <a:t>Artigo 11 regra edição 2023. </a:t>
            </a: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É proibida a criação de novas Conferências com nomes que já foram adotados por outras unidades vinculadas ao mesmo Conselho Central. </a:t>
            </a:r>
            <a:r>
              <a:rPr lang="pt-BR" sz="2000" dirty="0">
                <a:latin typeface="Montserrat" panose="00000500000000000000" pitchFamily="2" charset="0"/>
              </a:rPr>
              <a:t>Artigo 11, § 1º regra edição 2023. </a:t>
            </a:r>
            <a:endParaRPr lang="pt-BR" sz="3600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667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2645" y="713830"/>
            <a:ext cx="896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O que é uma Conferência Vicentina</a:t>
            </a: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15910" y="1379381"/>
            <a:ext cx="11925836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A amizade é ponto fundamental para o crescimento espiritual e para a qualidade do trabalho junto aos Pobres;</a:t>
            </a:r>
          </a:p>
          <a:p>
            <a:pPr marL="457200" indent="-457200" algn="just">
              <a:buFontTx/>
              <a:buChar char="-"/>
              <a:defRPr/>
            </a:pPr>
            <a:endParaRPr lang="pt-BR" sz="8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 Reúnem </a:t>
            </a:r>
            <a:r>
              <a:rPr lang="pt-BR" sz="2800" b="1" u="sng" dirty="0">
                <a:latin typeface="Montserrat" panose="00000500000000000000" pitchFamily="2" charset="0"/>
                <a:cs typeface="Arial" charset="0"/>
              </a:rPr>
              <a:t>semanalmente</a:t>
            </a:r>
            <a:r>
              <a:rPr lang="pt-BR" sz="2800" dirty="0">
                <a:latin typeface="Montserrat" panose="00000500000000000000" pitchFamily="2" charset="0"/>
                <a:cs typeface="Arial" charset="0"/>
              </a:rPr>
              <a:t> em horário, local e dia fixos. </a:t>
            </a:r>
          </a:p>
          <a:p>
            <a:pPr algn="just"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         Art.115, regra edição 2023</a:t>
            </a: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pt-BR" sz="8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Tem um roteiro próprio de reuniões. </a:t>
            </a:r>
          </a:p>
          <a:p>
            <a:pPr algn="just">
              <a:defRPr/>
            </a:pPr>
            <a:r>
              <a:rPr lang="pt-BR" sz="2000" dirty="0">
                <a:latin typeface="Montserrat" panose="00000500000000000000" pitchFamily="2" charset="0"/>
                <a:cs typeface="Arial" charset="0"/>
              </a:rPr>
              <a:t>        Art.118 ou anexo </a:t>
            </a:r>
            <a:r>
              <a:rPr lang="pt-BR" sz="2000" dirty="0" err="1">
                <a:latin typeface="Montserrat" panose="00000500000000000000" pitchFamily="2" charset="0"/>
                <a:cs typeface="Arial" charset="0"/>
              </a:rPr>
              <a:t>Vll</a:t>
            </a:r>
            <a:r>
              <a:rPr lang="pt-BR" sz="2000" dirty="0">
                <a:latin typeface="Montserrat" panose="00000500000000000000" pitchFamily="2" charset="0"/>
                <a:cs typeface="Arial" charset="0"/>
              </a:rPr>
              <a:t> da pag.164 regra edição 2023 </a:t>
            </a:r>
          </a:p>
          <a:p>
            <a:pPr marL="457200" indent="-457200" algn="just">
              <a:buFontTx/>
              <a:buChar char="-"/>
              <a:defRPr/>
            </a:pPr>
            <a:endParaRPr lang="pt-BR" sz="7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BR" sz="3600" dirty="0">
                <a:latin typeface="Montserrat" panose="00000500000000000000" pitchFamily="2" charset="0"/>
                <a:cs typeface="Arial" charset="0"/>
              </a:rPr>
              <a:t>As reuniões são realizadas em clima  de alegria, espiritualidade e contentamento; </a:t>
            </a:r>
            <a:r>
              <a:rPr lang="pt-BR" dirty="0">
                <a:latin typeface="Montserrat" panose="00000500000000000000" pitchFamily="2" charset="0"/>
                <a:cs typeface="Arial" charset="0"/>
              </a:rPr>
              <a:t>Art.117, regra edição 2023</a:t>
            </a:r>
            <a:endParaRPr lang="pt-BR" sz="3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="" xmlns:a16="http://schemas.microsoft.com/office/drawing/2014/main" id="{F60C83CF-4596-675F-97F3-D362CEB6DE27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5" name="Retângulo 4">
              <a:extLst>
                <a:ext uri="{FF2B5EF4-FFF2-40B4-BE49-F238E27FC236}">
                  <a16:creationId xmlns="" xmlns:a16="http://schemas.microsoft.com/office/drawing/2014/main" id="{43B4F43C-4DA4-8BBF-7DA7-E432CC4F58E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241200EB-8666-5DA5-3857-53030946B0D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C74E30BA-5804-BA54-AB60-97431108E50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C11DF000-848E-ECE4-E5D6-1657986E23C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8916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95563" y="1188085"/>
            <a:ext cx="896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O que é uma Conferência Vicentina</a:t>
            </a: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1429554" y="2130485"/>
            <a:ext cx="906215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A Conferência é a base, o alicerce, a célula-mãe, a essência da SSVP;</a:t>
            </a:r>
          </a:p>
          <a:p>
            <a:pPr marL="457200" indent="-457200" algn="just">
              <a:buFontTx/>
              <a:buChar char="-"/>
              <a:defRPr/>
            </a:pPr>
            <a:endParaRPr lang="pt-BR" sz="14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Precisa ser alimentada pela luz do Espírito Santo, pela meditação da palavra , pelo exemplo de Ozanam, de São Vicente de Paulo  e dos fundadores;</a:t>
            </a:r>
          </a:p>
          <a:p>
            <a:pPr marL="457200" indent="-457200" algn="just">
              <a:buFontTx/>
              <a:buChar char="-"/>
              <a:defRPr/>
            </a:pPr>
            <a:endParaRPr lang="pt-BR" sz="14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E sobretudo    pelo amor aos Pobres.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E4519EF8-5CF7-427A-9D2B-7D354680CB5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DC063B7C-7E7E-4B4E-B004-1AB3D892E35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2BD4C983-EE43-4319-BF6A-B50F201C2C4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="" xmlns:a16="http://schemas.microsoft.com/office/drawing/2014/main" id="{0D8BEFF4-EF9A-477C-B78B-A8996E8AF8A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1594C67A-E2FB-4E8C-A3F6-C44F3DF7971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62751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742004"/>
            <a:ext cx="10349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Organização do Conselho Nacional do Brasil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0F8A0385-C1C4-4028-98FF-82CC3CDDA7A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5E1F8B78-92A8-453E-B3FB-DF240806BFE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8D9F0D0E-C37B-4DA0-A264-2B34EAF9326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="" xmlns:a16="http://schemas.microsoft.com/office/drawing/2014/main" id="{B8DF02B5-ECAD-49B0-B7AB-C3E67C3C0B8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E021FD07-1F33-49AD-911D-68EDCDB814F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Espaço Reservado para Conteúdo 5">
            <a:extLst>
              <a:ext uri="{FF2B5EF4-FFF2-40B4-BE49-F238E27FC236}">
                <a16:creationId xmlns=""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368"/>
            <a:ext cx="10515600" cy="3806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>
                <a:latin typeface="Montserrat" panose="00000500000000000000" pitchFamily="50" charset="0"/>
              </a:rPr>
              <a:t>No Brasil temos: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No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Brasil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temos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: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35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Conselhos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Metropolitano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(CM) 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15.935 </a:t>
            </a:r>
            <a:r>
              <a:rPr lang="pt-BR" dirty="0">
                <a:latin typeface="Montserrat" panose="00000500000000000000" pitchFamily="2" charset="0"/>
                <a:cs typeface="Arial" charset="0"/>
              </a:rPr>
              <a:t>Conferências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 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122.646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Membros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vicentinos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en-US" b="1" dirty="0">
                <a:latin typeface="Montserrat" panose="00000500000000000000" pitchFamily="2" charset="0"/>
                <a:cs typeface="Arial" charset="0"/>
              </a:rPr>
              <a:t>581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Obras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Unidas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 (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Asilos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,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hospitais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)etc. </a:t>
            </a:r>
          </a:p>
          <a:p>
            <a:pPr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12.400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Funcionários</a:t>
            </a:r>
            <a:endParaRPr lang="en-US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105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383280" y="3244334"/>
            <a:ext cx="4846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t-BR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INTERVALO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28A14726-008C-42B0-AEF6-F46642F06FA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424BE0D5-23BB-49D4-B598-09DC242FF7C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="" xmlns:a16="http://schemas.microsoft.com/office/drawing/2014/main" id="{14F0FC36-9C68-4FF5-A5DD-9F7BC23CCB2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="" xmlns:a16="http://schemas.microsoft.com/office/drawing/2014/main" id="{1E548DEC-D1F7-43C0-9B61-9F3C7F062BB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D7180B16-4A97-44D4-AB72-8BA590F1220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41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336960" y="2242377"/>
            <a:ext cx="4433553" cy="1401972"/>
          </a:xfrm>
        </p:spPr>
        <p:txBody>
          <a:bodyPr>
            <a:normAutofit/>
          </a:bodyPr>
          <a:lstStyle/>
          <a:p>
            <a:pPr algn="ctr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 inspiração de  São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Vicente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, é a mesma nossa ?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Arial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4829AD77-6CA8-4D20-86B3-C4DD828D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62BC9887-E00C-4B14-83A6-C99B6900C255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628065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6BC9383-E10A-410C-A46E-189CD3FE8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268D567-5E95-E053-02CA-5AB7C8FA376A}"/>
              </a:ext>
            </a:extLst>
          </p:cNvPr>
          <p:cNvSpPr txBox="1"/>
          <p:nvPr/>
        </p:nvSpPr>
        <p:spPr>
          <a:xfrm>
            <a:off x="0" y="3228777"/>
            <a:ext cx="79342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highlight>
                  <a:srgbClr val="0053A1"/>
                </a:highlight>
                <a:latin typeface="Garamond" panose="02020404030301010803" pitchFamily="18" charset="0"/>
              </a:rPr>
              <a:t>A REGRA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308648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060173"/>
            <a:ext cx="9858084" cy="53008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importância da Regra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585665" y="3013346"/>
            <a:ext cx="45164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Regra é a luz que mantém acesa a chama da unidade da SSVP em todos os lugares do planeta.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FF4B473-BFE5-7D61-D91F-6A675282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120" y="2230824"/>
            <a:ext cx="5124824" cy="384948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04313F6-540F-3178-A573-305BEE155552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0274895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749594" y="2704399"/>
            <a:ext cx="97144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O regulamento da SSVP é o livro do presidente e dos membros da Diretoria;</a:t>
            </a:r>
          </a:p>
          <a:p>
            <a:pPr marL="571500" indent="-571500" algn="just">
              <a:buFont typeface="+mj-lt"/>
              <a:buAutoNum type="romanUcPeriod"/>
            </a:pPr>
            <a:endParaRPr lang="pt-BR" sz="2800" dirty="0">
              <a:latin typeface="Montserrat" panose="00000500000000000000" pitchFamily="2" charset="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A diretoria precisa cumprir as atribuições  prescritas na Regra.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04F3D397-427A-46C2-8DA0-93360F01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060173"/>
            <a:ext cx="9858084" cy="53008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importância da Regra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63B658BB-4CC7-0E6C-FADC-4D776A73D95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6476183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244699" y="1933975"/>
            <a:ext cx="1041900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Regra é um livro de orientação e </a:t>
            </a:r>
            <a:r>
              <a:rPr lang="pt-BR" sz="2800" dirty="0" smtClean="0">
                <a:latin typeface="Montserrat" panose="00000500000000000000" pitchFamily="2" charset="0"/>
              </a:rPr>
              <a:t>de formação </a:t>
            </a:r>
            <a:r>
              <a:rPr lang="pt-BR" sz="2800" dirty="0">
                <a:latin typeface="Montserrat" panose="00000500000000000000" pitchFamily="2" charset="0"/>
              </a:rPr>
              <a:t>vicentina, orienta sobre:</a:t>
            </a:r>
          </a:p>
          <a:p>
            <a:pPr algn="just"/>
            <a:endParaRPr lang="pt-BR" sz="1100" dirty="0">
              <a:latin typeface="Montserrat" panose="00000500000000000000" pitchFamily="2" charset="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 A vocação, o carisma  e a espiritualidade vicentina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 A unidade com a Igreja,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 O trabalho junto aos Pobres;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 A  vida de oração e  as virtudes vicentinas.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FBA17D28-76BF-45AE-855B-77EF6EEC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060173"/>
            <a:ext cx="9858084" cy="53008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importância da Regra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A3EB97F-E3AF-CFB4-BEA4-F59B213D2103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319101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1699415" y="3089686"/>
            <a:ext cx="87931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Regra é um Livro que guarda toda a essência dos princípios Fundamentais da SSVP no mundo e, é graças a este Regulamento que existe a “unidade entre os vicentinos”.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4E4DC245-8613-4705-9E7D-29D2BDF1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060173"/>
            <a:ext cx="9858084" cy="53008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importância da Regra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10948F7-835A-D628-0E4B-7EB0729DC8C2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560750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801658" y="2153499"/>
            <a:ext cx="1005617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“Se uma Conferência ameaça cair é porque se afastou do Regulamento, seja da letra deste, seja, sobretudo do seu espírito, e, mesmo, algumas vezes de ambos.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E se, ao contrário disso, ela prospera, pode-se igualmente estar certo de que as tradições  e os usos são ali fielmente  observados.” </a:t>
            </a:r>
            <a:r>
              <a:rPr lang="pt-BR" dirty="0">
                <a:latin typeface="Montserrat" panose="00000500000000000000" pitchFamily="2" charset="0"/>
              </a:rPr>
              <a:t>Adolphe </a:t>
            </a:r>
            <a:r>
              <a:rPr lang="pt-BR" dirty="0" err="1">
                <a:latin typeface="Montserrat" panose="00000500000000000000" pitchFamily="2" charset="0"/>
              </a:rPr>
              <a:t>Baudon</a:t>
            </a:r>
            <a:r>
              <a:rPr lang="pt-BR" dirty="0">
                <a:latin typeface="Montserrat" panose="00000500000000000000" pitchFamily="2" charset="0"/>
              </a:rPr>
              <a:t>, presidente do CGI (1848 – 1886)</a:t>
            </a:r>
            <a:endParaRPr lang="pt-BR" sz="2000" dirty="0">
              <a:latin typeface="Montserrat" panose="00000500000000000000" pitchFamily="2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D1217357-53DC-4465-B625-4239EE39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060173"/>
            <a:ext cx="9858084" cy="53008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importância da Regra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2EDEE54-6C6B-F8A2-246D-1773632275F9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1646971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669774" y="1088231"/>
            <a:ext cx="8562189" cy="442467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Leitura da regra, do boletim e das circulares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anose="020B0604020202020204" pitchFamily="34" charset="0"/>
              </a:rPr>
            </a:b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Todo membro de diretoria ao assumir o exercício do cargo deverá, mais do que qualquer outro membro, aprofundar-se na leitura da </a:t>
            </a:r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Regra da SSVP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do Brasil e tomar conhecimento das </a:t>
            </a:r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Circulares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, ser leitor(a) assíduo do </a:t>
            </a:r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Boletim Brasileiro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. </a:t>
            </a:r>
            <a:endParaRPr lang="pt-BR" b="1" dirty="0">
              <a:solidFill>
                <a:schemeClr val="tx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540B6B63-62E8-42A9-B9C9-1F53BC68B21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4DCB79C0-204F-471B-8120-4E9BFE3FF3C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="" xmlns:a16="http://schemas.microsoft.com/office/drawing/2014/main" id="{92B0109F-2486-4E84-A87C-21FC0CE2635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="" xmlns:a16="http://schemas.microsoft.com/office/drawing/2014/main" id="{33F75512-E7BD-4B8A-A0D2-F59F5BA66AB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="" xmlns:a16="http://schemas.microsoft.com/office/drawing/2014/main" id="{151D9744-D4B1-421A-8DD5-BBF3C8A862A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90259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6BC9383-E10A-410C-A46E-189CD3FE8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58458308-5814-44BF-A7D7-DF09C45FA6C3}"/>
              </a:ext>
            </a:extLst>
          </p:cNvPr>
          <p:cNvSpPr/>
          <p:nvPr/>
        </p:nvSpPr>
        <p:spPr>
          <a:xfrm>
            <a:off x="50787" y="1498227"/>
            <a:ext cx="78935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en-US" altLang="pt-BR" sz="44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diretoria</a:t>
            </a:r>
            <a:endParaRPr lang="pt-BR" alt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7" name="Picture 5" descr="ícones Do Computador, Engrenagem, Símbolo png transparente grátis">
            <a:extLst>
              <a:ext uri="{FF2B5EF4-FFF2-40B4-BE49-F238E27FC236}">
                <a16:creationId xmlns="" xmlns:a16="http://schemas.microsoft.com/office/drawing/2014/main" id="{2F2BB06D-C024-4961-998B-D4F75715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4514" r="20226" b="22701"/>
          <a:stretch>
            <a:fillRect/>
          </a:stretch>
        </p:blipFill>
        <p:spPr bwMode="auto">
          <a:xfrm>
            <a:off x="2739163" y="3233738"/>
            <a:ext cx="25066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2817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11" name="Retângulo 6"/>
          <p:cNvSpPr>
            <a:spLocks noChangeArrowheads="1"/>
          </p:cNvSpPr>
          <p:nvPr/>
        </p:nvSpPr>
        <p:spPr bwMode="auto">
          <a:xfrm>
            <a:off x="1339056" y="859631"/>
            <a:ext cx="7786688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A diretoria</a:t>
            </a: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endParaRPr lang="pt-BR" altLang="pt-BR" sz="3200" dirty="0">
              <a:solidFill>
                <a:srgbClr val="0070C0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849136" y="2033587"/>
            <a:ext cx="4900969" cy="362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  Presidente;   </a:t>
            </a:r>
          </a:p>
          <a:p>
            <a:pPr>
              <a:buFont typeface="Arial" charset="0"/>
              <a:buChar char="•"/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  Vice - presidente;</a:t>
            </a:r>
          </a:p>
          <a:p>
            <a:pPr>
              <a:buFont typeface="Arial" charset="0"/>
              <a:buChar char="•"/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  Secretários;</a:t>
            </a:r>
          </a:p>
          <a:p>
            <a:pPr>
              <a:buFont typeface="Arial" charset="0"/>
              <a:buChar char="•"/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  Tesoureiros;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450532DE-A53C-4B21-9F66-4A5F83C3E55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F6EB611F-D6CC-479B-A972-12C9CCE8AD7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9FEA0EFB-D2E0-45F6-AA25-8F93CD1316E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72291D5D-1E47-4629-8F38-AA78D2649EC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88E59540-8746-406F-BC0C-8EE9ECBC9D0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8925775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13857" y="896653"/>
            <a:ext cx="9836091" cy="5183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Presidente de Conferência. </a:t>
            </a:r>
          </a:p>
          <a:p>
            <a:pPr algn="just">
              <a:defRPr/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3000" dirty="0">
                <a:latin typeface="Montserrat" panose="00000500000000000000" pitchFamily="2" charset="0"/>
              </a:rPr>
              <a:t>Sua missão primordial é promover a espiritualidade vicentina entre os membros da Conferência e promover a vida dos assistidos – é o pastor de um pequeno rebanho;</a:t>
            </a:r>
          </a:p>
          <a:p>
            <a:pPr algn="just">
              <a:defRPr/>
            </a:pPr>
            <a:endParaRPr lang="pt-BR" sz="17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3000" dirty="0">
                <a:latin typeface="Montserrat" panose="00000500000000000000" pitchFamily="2" charset="0"/>
              </a:rPr>
              <a:t>Cumprir a Regra e fazê-la cumprir;</a:t>
            </a:r>
          </a:p>
          <a:p>
            <a:pPr algn="just">
              <a:defRPr/>
            </a:pPr>
            <a:endParaRPr lang="pt-BR" sz="13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3000" dirty="0">
                <a:latin typeface="Montserrat" panose="00000500000000000000" pitchFamily="2" charset="0"/>
              </a:rPr>
              <a:t>Cuidar para que a Conferência prospere na caridade, na espiritualidade e no serviço aos Pobres;</a:t>
            </a:r>
          </a:p>
          <a:p>
            <a:pPr>
              <a:buFont typeface="Arial" charset="0"/>
              <a:buNone/>
              <a:defRPr/>
            </a:pPr>
            <a:endParaRPr lang="pt-BR" sz="2400" dirty="0">
              <a:solidFill>
                <a:srgbClr val="0070C0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4E8E069C-ECD8-462A-957A-A314D7380CF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EE40F8A6-6E44-41F4-B348-7E6DB84E3D0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6D484183-D3C4-4279-8AF6-FFFD1CD54EC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040064FB-AEF4-4579-AE77-2A667AA8EBE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FACA49FA-683D-4277-8FC2-A2F04963D51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55470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533378" y="2242376"/>
            <a:ext cx="8539090" cy="3061143"/>
          </a:xfrm>
        </p:spPr>
        <p:txBody>
          <a:bodyPr>
            <a:noAutofit/>
          </a:bodyPr>
          <a:lstStyle/>
          <a:p>
            <a:pPr algn="just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latin typeface="Montserrat" panose="00000500000000000000"/>
                <a:cs typeface="Arial" panose="020B0604020202020204" pitchFamily="34" charset="0"/>
              </a:rPr>
              <a:t>		Uma diretoria motivada tem entusiasmo, que, por sua vez, libera todas as energias individuais disponíveis e leva à maior inteligência, maior criatividade, maior facilidade de comunicação, enfim, melhora tudo.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4829AD77-6CA8-4D20-86B3-C4DD828D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62BC9887-E00C-4B14-83A6-C99B6900C255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7550325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95299" y="900113"/>
            <a:ext cx="11124615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</a:t>
            </a:r>
          </a:p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Presidente de Conferência. </a:t>
            </a:r>
          </a:p>
          <a:p>
            <a:pPr algn="just">
              <a:defRPr/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 </a:t>
            </a: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Que ele zele pelo bom funcionamento da conferência</a:t>
            </a: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Que participe e faça com que todos os membros da                </a:t>
            </a: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Conferência participem </a:t>
            </a:r>
            <a:r>
              <a:rPr lang="pt-BR" sz="2800" dirty="0" smtClean="0">
                <a:latin typeface="Montserrat" panose="00000500000000000000" pitchFamily="2" charset="0"/>
              </a:rPr>
              <a:t>das </a:t>
            </a:r>
            <a:r>
              <a:rPr lang="pt-BR" sz="2800" dirty="0">
                <a:latin typeface="Montserrat" panose="00000500000000000000" pitchFamily="2" charset="0"/>
              </a:rPr>
              <a:t>grandes festas anuais dos vicentinos:</a:t>
            </a:r>
          </a:p>
          <a:p>
            <a:pPr>
              <a:defRPr/>
            </a:pPr>
            <a:r>
              <a:rPr lang="pt-BR" sz="2000" dirty="0">
                <a:latin typeface="Montserrat" panose="00000500000000000000" pitchFamily="2" charset="0"/>
              </a:rPr>
              <a:t>(Festa de </a:t>
            </a:r>
            <a:r>
              <a:rPr lang="pt-BR" sz="2000" dirty="0" err="1">
                <a:latin typeface="Montserrat" panose="00000500000000000000" pitchFamily="2" charset="0"/>
              </a:rPr>
              <a:t>Ozanam</a:t>
            </a:r>
            <a:r>
              <a:rPr lang="pt-BR" sz="2000" dirty="0">
                <a:latin typeface="Montserrat" panose="00000500000000000000" pitchFamily="2" charset="0"/>
              </a:rPr>
              <a:t>, São Vicente e Imaculada Conceição)</a:t>
            </a:r>
            <a:endParaRPr lang="pt-BR" sz="1800" dirty="0"/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3CDDD03D-C26D-419F-ACAA-43D3C065E92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849F3AD2-064C-424B-8BD8-1E03FA1804D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72429467-E282-4121-8B71-1F6863642FB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8133C552-B3A3-4941-88B3-E8E1D746E74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933A3E-D724-4533-A882-EA7D056E5E4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8157681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5715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71550" y="900113"/>
            <a:ext cx="9378397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Presidente de Conferência.</a:t>
            </a:r>
            <a:r>
              <a:rPr lang="pt-BR" sz="4400" b="1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pt-BR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</a:p>
          <a:p>
            <a:pPr algn="just">
              <a:defRPr/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Que ele Coloque em prática algumas habilidades de liderança, tais como: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O </a:t>
            </a:r>
            <a:r>
              <a:rPr lang="pt-BR" sz="2800" b="1" dirty="0">
                <a:latin typeface="Montserrat" panose="00000500000000000000" pitchFamily="2" charset="0"/>
              </a:rPr>
              <a:t>Entusiasmo</a:t>
            </a:r>
            <a:r>
              <a:rPr lang="pt-BR" sz="2800" dirty="0">
                <a:latin typeface="Montserrat" panose="00000500000000000000" pitchFamily="2" charset="0"/>
              </a:rPr>
              <a:t>, a </a:t>
            </a:r>
            <a:r>
              <a:rPr lang="pt-BR" sz="2800" b="1" dirty="0">
                <a:latin typeface="Montserrat" panose="00000500000000000000" pitchFamily="2" charset="0"/>
              </a:rPr>
              <a:t>humildade</a:t>
            </a:r>
            <a:r>
              <a:rPr lang="pt-BR" sz="2800" dirty="0">
                <a:latin typeface="Montserrat" panose="00000500000000000000" pitchFamily="2" charset="0"/>
              </a:rPr>
              <a:t>, a </a:t>
            </a:r>
            <a:r>
              <a:rPr lang="pt-BR" sz="2800" b="1" dirty="0">
                <a:latin typeface="Montserrat" panose="00000500000000000000" pitchFamily="2" charset="0"/>
              </a:rPr>
              <a:t>paciência</a:t>
            </a:r>
            <a:r>
              <a:rPr lang="pt-BR" sz="2800" dirty="0">
                <a:latin typeface="Montserrat" panose="00000500000000000000" pitchFamily="2" charset="0"/>
              </a:rPr>
              <a:t>, o </a:t>
            </a:r>
            <a:r>
              <a:rPr lang="pt-BR" sz="2800" b="1" dirty="0">
                <a:latin typeface="Montserrat" panose="00000500000000000000" pitchFamily="2" charset="0"/>
              </a:rPr>
              <a:t>respeito</a:t>
            </a:r>
            <a:r>
              <a:rPr lang="pt-BR" sz="2800" dirty="0">
                <a:latin typeface="Montserrat" panose="00000500000000000000" pitchFamily="2" charset="0"/>
              </a:rPr>
              <a:t>, a </a:t>
            </a:r>
            <a:r>
              <a:rPr lang="pt-BR" sz="2800" b="1" dirty="0">
                <a:latin typeface="Montserrat" panose="00000500000000000000" pitchFamily="2" charset="0"/>
              </a:rPr>
              <a:t>honestidade</a:t>
            </a:r>
            <a:r>
              <a:rPr lang="pt-BR" sz="2800" dirty="0">
                <a:latin typeface="Montserrat" panose="00000500000000000000" pitchFamily="2" charset="0"/>
              </a:rPr>
              <a:t>, o </a:t>
            </a:r>
            <a:r>
              <a:rPr lang="pt-BR" sz="2800" b="1" dirty="0">
                <a:latin typeface="Montserrat" panose="00000500000000000000" pitchFamily="2" charset="0"/>
              </a:rPr>
              <a:t>compromisso</a:t>
            </a:r>
            <a:r>
              <a:rPr lang="pt-BR" sz="2800" dirty="0">
                <a:latin typeface="Montserrat" panose="00000500000000000000" pitchFamily="2" charset="0"/>
              </a:rPr>
              <a:t>, o </a:t>
            </a:r>
            <a:r>
              <a:rPr lang="pt-BR" sz="2800" b="1" dirty="0">
                <a:latin typeface="Montserrat" panose="00000500000000000000" pitchFamily="2" charset="0"/>
              </a:rPr>
              <a:t>perdão</a:t>
            </a:r>
            <a:r>
              <a:rPr lang="pt-BR" sz="2800" dirty="0">
                <a:latin typeface="Montserrat" panose="00000500000000000000" pitchFamily="2" charset="0"/>
              </a:rPr>
              <a:t>, o </a:t>
            </a:r>
            <a:r>
              <a:rPr lang="pt-BR" sz="2800" b="1" dirty="0">
                <a:latin typeface="Montserrat" panose="00000500000000000000" pitchFamily="2" charset="0"/>
              </a:rPr>
              <a:t>amor</a:t>
            </a:r>
            <a:r>
              <a:rPr lang="pt-BR" sz="2800" dirty="0">
                <a:latin typeface="Montserrat" panose="00000500000000000000" pitchFamily="2" charset="0"/>
              </a:rPr>
              <a:t>, a </a:t>
            </a:r>
            <a:r>
              <a:rPr lang="pt-BR" sz="2800" b="1" dirty="0">
                <a:latin typeface="Montserrat" panose="00000500000000000000" pitchFamily="2" charset="0"/>
              </a:rPr>
              <a:t>dedicação </a:t>
            </a:r>
            <a:r>
              <a:rPr lang="pt-BR" sz="2800" dirty="0">
                <a:latin typeface="Montserrat" panose="00000500000000000000" pitchFamily="2" charset="0"/>
              </a:rPr>
              <a:t>e o</a:t>
            </a:r>
            <a:r>
              <a:rPr lang="pt-BR" sz="2800" b="1" dirty="0">
                <a:latin typeface="Montserrat" panose="00000500000000000000" pitchFamily="2" charset="0"/>
              </a:rPr>
              <a:t> serviço</a:t>
            </a:r>
            <a:r>
              <a:rPr lang="pt-BR" sz="2800" dirty="0">
                <a:latin typeface="Montserrat" panose="00000500000000000000" pitchFamily="2" charset="0"/>
              </a:rPr>
              <a:t>. </a:t>
            </a:r>
          </a:p>
          <a:p>
            <a:pPr>
              <a:buFont typeface="Arial" charset="0"/>
              <a:buNone/>
              <a:defRPr/>
            </a:pPr>
            <a:endParaRPr lang="pt-BR" sz="2400" dirty="0">
              <a:solidFill>
                <a:srgbClr val="0070C0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A51814F7-3583-4334-A58D-DA2C7737BD1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11EB8C2-D5DF-41DB-8870-C96D85160FC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FB992599-F0E1-4713-9AC7-7FCCF8BA0E7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3F3054F8-556B-448B-8935-01FCA0EA2DB4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7CE1D540-B797-49DF-80F4-1ADACA29F87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7093525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73380" y="932809"/>
            <a:ext cx="11209020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Presidente de </a:t>
            </a:r>
          </a:p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Conferência. </a:t>
            </a:r>
          </a:p>
          <a:p>
            <a:pPr algn="just">
              <a:defRPr/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5400">
              <a:defRPr/>
            </a:pPr>
            <a:r>
              <a:rPr lang="pt-BR" sz="2800" dirty="0">
                <a:latin typeface="Montserrat" panose="00000500000000000000" pitchFamily="2" charset="0"/>
              </a:rPr>
              <a:t>Comparecer às reuniões ordinárias e extraordinárias do Conselho</a:t>
            </a:r>
            <a:br>
              <a:rPr lang="pt-BR" sz="2800" dirty="0">
                <a:latin typeface="Montserrat" panose="00000500000000000000" pitchFamily="2" charset="0"/>
              </a:rPr>
            </a:br>
            <a:r>
              <a:rPr lang="pt-BR" sz="2000" dirty="0">
                <a:latin typeface="Montserrat" panose="00000500000000000000" pitchFamily="2" charset="0"/>
              </a:rPr>
              <a:t> </a:t>
            </a:r>
            <a:r>
              <a:rPr lang="pt-BR" sz="1600" dirty="0">
                <a:latin typeface="Montserrat" panose="00000500000000000000" pitchFamily="2" charset="0"/>
              </a:rPr>
              <a:t/>
            </a:r>
            <a:br>
              <a:rPr lang="pt-BR" sz="1600" dirty="0">
                <a:latin typeface="Montserrat" panose="00000500000000000000" pitchFamily="2" charset="0"/>
              </a:rPr>
            </a:br>
            <a:r>
              <a:rPr lang="pt-BR" sz="2800" dirty="0">
                <a:latin typeface="Montserrat" panose="00000500000000000000" pitchFamily="2" charset="0"/>
              </a:rPr>
              <a:t>É dever comum a todos os presidentes o comparecimento assíduo às reuniões do Conselho ao qual está subordinado. </a:t>
            </a:r>
          </a:p>
          <a:p>
            <a:pPr marL="273050" indent="-25400"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 marL="273050" indent="-25400">
              <a:defRPr/>
            </a:pPr>
            <a:r>
              <a:rPr lang="pt-BR" sz="2800" dirty="0">
                <a:latin typeface="Montserrat" panose="00000500000000000000" pitchFamily="2" charset="0"/>
              </a:rPr>
              <a:t>(caso não possa, deverá ser representado por um membro da diretoria)  </a:t>
            </a:r>
            <a:r>
              <a:rPr lang="pt-BR" sz="2800" dirty="0">
                <a:latin typeface="Garamond" panose="02020404030301010803" pitchFamily="18" charset="0"/>
              </a:rPr>
              <a:t>  </a:t>
            </a:r>
            <a:endParaRPr lang="pt-BR" sz="2800" dirty="0">
              <a:latin typeface="Garamond" panose="02020404030301010803" pitchFamily="18" charset="0"/>
              <a:cs typeface="Arial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6602932A-6F82-457B-9295-D92F0D5B950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06C2DAFF-D750-4E14-8DFE-6BD3A4938CB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B496257E-6153-4C40-B1C4-C3163869C52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61A7B128-878A-4CFE-BC59-83723971C5F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944DEE3A-6F13-46C6-885F-86141EDFDF8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727293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63639" y="932809"/>
            <a:ext cx="10637950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Presidente de Conferência.  </a:t>
            </a:r>
          </a:p>
          <a:p>
            <a:pPr algn="just">
              <a:defRPr/>
            </a:pP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ea typeface="Tahoma" pitchFamily="34" charset="0"/>
                <a:cs typeface="Tahoma" pitchFamily="34" charset="0"/>
              </a:rPr>
              <a:t>Ser Presidente não oferece regalias, mas um serviço, com atribuições e responsabilidades;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b="1" dirty="0">
                <a:latin typeface="Montserrat" panose="00000500000000000000" pitchFamily="2" charset="0"/>
                <a:cs typeface="Tahoma" panose="020B0604030504040204" pitchFamily="34" charset="0"/>
              </a:rPr>
              <a:t>O cargo de presidente de Conferência é o (</a:t>
            </a:r>
            <a:r>
              <a:rPr lang="pt-BR" altLang="pt-BR" sz="2800" b="1" dirty="0" err="1">
                <a:latin typeface="Montserrat" panose="00000500000000000000" pitchFamily="2" charset="0"/>
                <a:cs typeface="Tahoma" panose="020B0604030504040204" pitchFamily="34" charset="0"/>
              </a:rPr>
              <a:t>en</a:t>
            </a:r>
            <a:r>
              <a:rPr lang="pt-BR" altLang="pt-BR" sz="2800" b="1" dirty="0">
                <a:latin typeface="Montserrat" panose="00000500000000000000" pitchFamily="2" charset="0"/>
                <a:cs typeface="Tahoma" panose="020B0604030504040204" pitchFamily="34" charset="0"/>
              </a:rPr>
              <a:t>)cargo mais importante na liderança da SSVP. </a:t>
            </a:r>
            <a:r>
              <a:rPr lang="pt-BR" sz="2800" dirty="0">
                <a:latin typeface="Montserrat" panose="00000500000000000000" pitchFamily="2" charset="0"/>
              </a:rPr>
              <a:t> </a:t>
            </a:r>
            <a:endParaRPr lang="pt-BR" sz="2800" dirty="0"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96275F48-B121-452D-B7D3-7A7BEBA0193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5D81EA64-6707-43DE-BF9E-2511C2E6C88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668F1BA4-FEE1-4B68-95D1-033FD6CE998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50C805DF-AEBD-4211-86B7-C3FF68D9704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29DBFCDF-428E-4C28-8834-EDDDA30E60E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24411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48690" y="932809"/>
            <a:ext cx="9572708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Presidente de Conferência.</a:t>
            </a:r>
          </a:p>
          <a:p>
            <a:pPr algn="just">
              <a:defRPr/>
            </a:pP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2800" dirty="0">
              <a:latin typeface="Garamond" panose="02020404030301010803" pitchFamily="18" charset="0"/>
            </a:endParaRPr>
          </a:p>
          <a:p>
            <a:pPr algn="ctr">
              <a:defRPr/>
            </a:pPr>
            <a:endParaRPr lang="pt-BR" sz="2800" dirty="0"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pt-BR" sz="2800" dirty="0">
                <a:latin typeface="Montserrat" panose="00000500000000000000" pitchFamily="2" charset="0"/>
              </a:rPr>
              <a:t>Servir os seus liderados! Essa é sem dúvida, a mais bela competência  do presidente.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39560181-8ADA-4C4F-A818-5FE73361267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5E5BDFEA-C537-4F95-8469-FBA5B08FBC4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08E79CFE-0A27-4D48-9D3D-5B5BD8CB823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84A96353-0EFA-4E00-9DB3-07D66913066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7B244291-1EF9-4A12-AC84-F429A238BC0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4388919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40" y="628789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47317" y="917343"/>
            <a:ext cx="11652762" cy="573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</a:t>
            </a:r>
          </a:p>
          <a:p>
            <a:pPr algn="ctr">
              <a:defRPr/>
            </a:pPr>
            <a: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Vice Presidente de Conferência. </a:t>
            </a:r>
            <a:endParaRPr lang="pt-BR" sz="3000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sz="1100" b="1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endParaRPr lang="pt-BR" sz="1800" dirty="0"/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Que assuma a presidência quando solicitado, desempenhando todas as atividades inerentes ao cargo.</a:t>
            </a:r>
          </a:p>
          <a:p>
            <a:pPr algn="just">
              <a:defRPr/>
            </a:pPr>
            <a:endParaRPr lang="pt-BR" sz="11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Ao Vice-Presidente, entre outras obrigações, cabe: Representar a Conferência, quando for solicitado;</a:t>
            </a:r>
            <a:endParaRPr lang="pt-BR" sz="11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1100" dirty="0">
                <a:latin typeface="Montserrat" panose="00000500000000000000" pitchFamily="2" charset="0"/>
              </a:rPr>
              <a:t> </a:t>
            </a:r>
            <a:endParaRPr lang="pt-BR" sz="7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Assumir a presidência em caso de vacância, promover dentro de 210 (duzentos e dez) dias nova eleição.  </a:t>
            </a:r>
            <a:r>
              <a:rPr lang="pt-BR" sz="2800" dirty="0" smtClean="0">
                <a:latin typeface="Montserrat" panose="00000500000000000000" pitchFamily="2" charset="0"/>
              </a:rPr>
              <a:t> </a:t>
            </a:r>
            <a:r>
              <a:rPr lang="pt-BR" sz="1600" dirty="0" smtClean="0">
                <a:latin typeface="Montserrat" panose="00000500000000000000" pitchFamily="2" charset="0"/>
              </a:rPr>
              <a:t>Art</a:t>
            </a:r>
            <a:r>
              <a:rPr lang="pt-BR" sz="2000" dirty="0">
                <a:latin typeface="Montserrat" panose="00000500000000000000" pitchFamily="2" charset="0"/>
              </a:rPr>
              <a:t>. </a:t>
            </a:r>
            <a:r>
              <a:rPr lang="pt-BR" sz="1600" dirty="0">
                <a:latin typeface="Montserrat" panose="00000500000000000000" pitchFamily="2" charset="0"/>
              </a:rPr>
              <a:t>71</a:t>
            </a:r>
            <a:r>
              <a:rPr lang="pt-BR" sz="2000" dirty="0">
                <a:latin typeface="Montserrat" panose="00000500000000000000" pitchFamily="2" charset="0"/>
              </a:rPr>
              <a:t> </a:t>
            </a:r>
            <a:r>
              <a:rPr lang="pt-BR" sz="1600" dirty="0">
                <a:latin typeface="Montserrat" panose="00000500000000000000" pitchFamily="2" charset="0"/>
              </a:rPr>
              <a:t>regra</a:t>
            </a:r>
            <a:r>
              <a:rPr lang="pt-BR" sz="2000" dirty="0">
                <a:latin typeface="Montserrat" panose="00000500000000000000" pitchFamily="2" charset="0"/>
              </a:rPr>
              <a:t> </a:t>
            </a:r>
            <a:r>
              <a:rPr lang="pt-BR" sz="1600" dirty="0">
                <a:latin typeface="Montserrat" panose="00000500000000000000" pitchFamily="2" charset="0"/>
              </a:rPr>
              <a:t>edição</a:t>
            </a:r>
            <a:r>
              <a:rPr lang="pt-BR" sz="2000" dirty="0">
                <a:latin typeface="Montserrat" panose="00000500000000000000" pitchFamily="2" charset="0"/>
              </a:rPr>
              <a:t> </a:t>
            </a:r>
            <a:r>
              <a:rPr lang="pt-BR" sz="1600" dirty="0">
                <a:latin typeface="Montserrat" panose="00000500000000000000" pitchFamily="2" charset="0"/>
              </a:rPr>
              <a:t>2023</a:t>
            </a:r>
            <a:r>
              <a:rPr lang="pt-BR" sz="2000" dirty="0">
                <a:latin typeface="Montserrat" panose="00000500000000000000" pitchFamily="2" charset="0"/>
              </a:rPr>
              <a:t>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AEA14271-B39B-48D7-97B5-B32CF983733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40A83421-92B6-46BA-B84F-DAA5CBEF0B3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F3020B42-5617-4A6A-9B2B-8A20D88EC6E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A2FC6BEB-EC03-4022-B0D3-65CCD94251C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8E320EC9-83F3-411B-B9AA-9EBAB16EAB8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0615638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17042"/>
            <a:ext cx="56435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6"/>
          <p:cNvSpPr>
            <a:spLocks noChangeArrowheads="1"/>
          </p:cNvSpPr>
          <p:nvPr/>
        </p:nvSpPr>
        <p:spPr bwMode="auto">
          <a:xfrm>
            <a:off x="434715" y="1082661"/>
            <a:ext cx="1034994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secretário(a)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AFF6690F-718E-40F1-AA9A-FF2B3D574AE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79184CD-6240-4B2E-8328-07FF22E3D01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5856CB0D-8B1F-48F9-AFB1-3D2097519F0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4ECE717-EF56-41CF-823A-13B6B73A831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7D5127A0-C1CE-4185-BC8D-588E7EA9D3D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0244578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06174" y="1808474"/>
            <a:ext cx="9543774" cy="36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pt-BR" sz="2400" b="1" i="1" dirty="0">
              <a:solidFill>
                <a:srgbClr val="0070C0"/>
              </a:solidFill>
            </a:endParaRPr>
          </a:p>
          <a:p>
            <a:pPr>
              <a:buFont typeface="Arial" charset="0"/>
              <a:buNone/>
              <a:defRPr/>
            </a:pPr>
            <a:endParaRPr lang="pt-BR" sz="2400" b="1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charset="0"/>
              <a:buAutoNum type="alphaLcParenR"/>
              <a:defRPr/>
            </a:pPr>
            <a:r>
              <a:rPr lang="pt-BR" sz="2800" dirty="0">
                <a:latin typeface="Montserrat" panose="00000500000000000000" pitchFamily="2" charset="0"/>
              </a:rPr>
              <a:t>coordenar e supervisionar todos os trabalhos da secretaria;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2800" dirty="0">
                <a:latin typeface="Montserrat" panose="00000500000000000000" pitchFamily="2" charset="0"/>
              </a:rPr>
              <a:t>b) cadastrar os assistidos, contribuintes, benfeitores e membros da Conferência e aspirantes.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01" y="4739425"/>
            <a:ext cx="1816099" cy="135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6">
            <a:extLst>
              <a:ext uri="{FF2B5EF4-FFF2-40B4-BE49-F238E27FC236}">
                <a16:creationId xmlns="" xmlns:a16="http://schemas.microsoft.com/office/drawing/2014/main" id="{0F252F8C-E7EC-4861-BD52-6947D9E1A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6"/>
            <a:ext cx="1034994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secretário(a) </a:t>
            </a:r>
            <a:r>
              <a:rPr lang="pt-BR" altLang="pt-BR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Art.130</a:t>
            </a: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FDC18E92-0305-4232-A851-FA0A359B5EC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6363CF32-2A54-4D80-8EDD-E72DFB95FB6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="" xmlns:a16="http://schemas.microsoft.com/office/drawing/2014/main" id="{003CF77F-E978-448A-84B5-0AD2F13F39E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A400ADA6-6EC2-4427-9200-1F8D4C5583E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="" xmlns:a16="http://schemas.microsoft.com/office/drawing/2014/main" id="{52239E05-05EC-4275-80C9-7862A521A3C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9656873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8806" y="1577850"/>
            <a:ext cx="1173438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Colaborar com o tesoureiro na elaboração o Mapa Mensal e o Mapa Estatístico Anual, que será enviado até 31 de janeiro ao Conselho Particular a que se vincula a Conferência. </a:t>
            </a:r>
            <a:r>
              <a:rPr lang="pt-BR" sz="1200" dirty="0">
                <a:latin typeface="Montserrat" panose="00000500000000000000" pitchFamily="2" charset="0"/>
              </a:rPr>
              <a:t>Art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  <a:r>
              <a:rPr lang="pt-BR" sz="1600" dirty="0">
                <a:latin typeface="Montserrat" panose="00000500000000000000" pitchFamily="2" charset="0"/>
              </a:rPr>
              <a:t>130</a:t>
            </a:r>
            <a:r>
              <a:rPr lang="pt-BR" sz="2800" dirty="0">
                <a:latin typeface="Montserrat" panose="00000500000000000000" pitchFamily="2" charset="0"/>
              </a:rPr>
              <a:t> </a:t>
            </a:r>
            <a:r>
              <a:rPr lang="pt-BR" sz="1600" dirty="0">
                <a:latin typeface="Montserrat" panose="00000500000000000000" pitchFamily="2" charset="0"/>
              </a:rPr>
              <a:t>VIII</a:t>
            </a:r>
            <a:r>
              <a:rPr lang="pt-BR" sz="2800" dirty="0">
                <a:latin typeface="Montserrat" panose="00000500000000000000" pitchFamily="2" charset="0"/>
              </a:rPr>
              <a:t>, </a:t>
            </a:r>
            <a:r>
              <a:rPr lang="pt-BR" sz="1600" dirty="0">
                <a:latin typeface="Montserrat" panose="00000500000000000000" pitchFamily="2" charset="0"/>
              </a:rPr>
              <a:t>regra</a:t>
            </a:r>
            <a:r>
              <a:rPr lang="pt-BR" sz="2800" dirty="0">
                <a:latin typeface="Montserrat" panose="00000500000000000000" pitchFamily="2" charset="0"/>
              </a:rPr>
              <a:t> </a:t>
            </a:r>
            <a:r>
              <a:rPr lang="pt-BR" sz="1200" dirty="0">
                <a:latin typeface="Montserrat" panose="00000500000000000000" pitchFamily="2" charset="0"/>
              </a:rPr>
              <a:t>2023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pt-BR" sz="1100" dirty="0">
              <a:latin typeface="Montserrat" panose="00000500000000000000" pitchFamily="2" charset="0"/>
            </a:endParaRPr>
          </a:p>
          <a:p>
            <a:pPr marL="90488" indent="-90488">
              <a:buFont typeface="Arial" charset="0"/>
              <a:buNone/>
              <a:defRPr/>
            </a:pPr>
            <a:r>
              <a:rPr lang="pt-BR" sz="2400" b="1" dirty="0">
                <a:latin typeface="Montserrat" panose="00000500000000000000" pitchFamily="2" charset="0"/>
              </a:rPr>
              <a:t>Observação: </a:t>
            </a:r>
            <a:r>
              <a:rPr lang="pt-BR" sz="2800" dirty="0">
                <a:latin typeface="Montserrat" panose="00000500000000000000" pitchFamily="2" charset="0"/>
              </a:rPr>
              <a:t>A ata deve ser numerada </a:t>
            </a:r>
            <a:r>
              <a:rPr lang="pt-BR" sz="2800" dirty="0" err="1">
                <a:latin typeface="Montserrat" panose="00000500000000000000" pitchFamily="2" charset="0"/>
              </a:rPr>
              <a:t>sequencialmente,não</a:t>
            </a:r>
            <a:r>
              <a:rPr lang="pt-BR" sz="2800" dirty="0">
                <a:latin typeface="Montserrat" panose="00000500000000000000" pitchFamily="2" charset="0"/>
              </a:rPr>
              <a:t> podendo ter parágrafos, espaços em </a:t>
            </a:r>
            <a:r>
              <a:rPr lang="pt-BR" sz="2400" dirty="0">
                <a:latin typeface="Montserrat" panose="00000500000000000000" pitchFamily="2" charset="0"/>
              </a:rPr>
              <a:t>brancos, rasuras, entre </a:t>
            </a:r>
            <a:r>
              <a:rPr lang="pt-BR" sz="2400" dirty="0" smtClean="0">
                <a:latin typeface="Montserrat" panose="00000500000000000000" pitchFamily="2" charset="0"/>
              </a:rPr>
              <a:t>linhas.</a:t>
            </a:r>
            <a:endParaRPr lang="pt-BR" sz="2400" dirty="0">
              <a:latin typeface="Montserrat" panose="00000500000000000000" pitchFamily="2" charset="0"/>
            </a:endParaRPr>
          </a:p>
          <a:p>
            <a:pPr marL="90488" indent="-90488">
              <a:buFont typeface="Arial" charset="0"/>
              <a:buNone/>
              <a:defRPr/>
            </a:pPr>
            <a:endParaRPr lang="pt-BR" sz="1100" dirty="0">
              <a:latin typeface="Montserrat" panose="00000500000000000000" pitchFamily="2" charset="0"/>
            </a:endParaRPr>
          </a:p>
          <a:p>
            <a:pPr marL="90488" indent="-90488">
              <a:buFont typeface="Arial" charset="0"/>
              <a:buNone/>
              <a:defRPr/>
            </a:pPr>
            <a:r>
              <a:rPr lang="pt-BR" sz="2800" dirty="0">
                <a:latin typeface="Montserrat" panose="00000500000000000000" pitchFamily="2" charset="0"/>
              </a:rPr>
              <a:t> A ata deve ser aprovada pelo Presidente, assinada pelos demais presentes </a:t>
            </a:r>
            <a:r>
              <a:rPr lang="pt-BR" dirty="0">
                <a:latin typeface="Montserrat" panose="00000500000000000000" pitchFamily="2" charset="0"/>
              </a:rPr>
              <a:t>(especialmente os visitantes), </a:t>
            </a:r>
            <a:r>
              <a:rPr lang="pt-BR" sz="2800" dirty="0">
                <a:latin typeface="Montserrat" panose="00000500000000000000" pitchFamily="2" charset="0"/>
              </a:rPr>
              <a:t>com observações na ata </a:t>
            </a:r>
            <a:r>
              <a:rPr lang="pt-BR" sz="2800" dirty="0" smtClean="0">
                <a:latin typeface="Montserrat" panose="00000500000000000000" pitchFamily="2" charset="0"/>
              </a:rPr>
              <a:t>seguinte.</a:t>
            </a:r>
            <a:endParaRPr lang="pt-BR" sz="2800" dirty="0">
              <a:latin typeface="Montserrat" panose="00000500000000000000" pitchFamily="2" charset="0"/>
            </a:endParaRPr>
          </a:p>
        </p:txBody>
      </p:sp>
      <p:sp>
        <p:nvSpPr>
          <p:cNvPr id="8" name="Retângulo 6">
            <a:extLst>
              <a:ext uri="{FF2B5EF4-FFF2-40B4-BE49-F238E27FC236}">
                <a16:creationId xmlns="" xmlns:a16="http://schemas.microsoft.com/office/drawing/2014/main" id="{36154130-7908-4436-B4EB-2D5BB994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4256"/>
            <a:ext cx="1034994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secretário(a) Art.130</a:t>
            </a:r>
            <a:endParaRPr lang="pt-BR" altLang="pt-BR" sz="3600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algn="ctr">
              <a:defRPr/>
            </a:pP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87D5B5F0-68A5-4960-9531-66BC5662501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AC0141BA-DF04-4319-BBE9-A35EC585D17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90CBCB7A-FDD6-4191-97BF-E953D668673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D14A7C4A-0119-4659-8776-EB348D748B6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437CE4D9-3743-454B-B37A-BDD13CFBF1BA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2356632"/>
      </p:ext>
    </p:extLst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1113182" y="2994716"/>
            <a:ext cx="996563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conheça e coloque em pratica a REGRA e demais documentos de orientação da Sociedade de São Vicente de Paulo – SSVP.</a:t>
            </a:r>
          </a:p>
        </p:txBody>
      </p:sp>
      <p:sp>
        <p:nvSpPr>
          <p:cNvPr id="11" name="Retângulo 6">
            <a:extLst>
              <a:ext uri="{FF2B5EF4-FFF2-40B4-BE49-F238E27FC236}">
                <a16:creationId xmlns="" xmlns:a16="http://schemas.microsoft.com/office/drawing/2014/main" id="{2BFFA3D2-BC37-4BDF-8BE7-CBA3E956A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6"/>
            <a:ext cx="1034994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secretário(a) Art.130</a:t>
            </a:r>
            <a:endParaRPr lang="pt-BR" altLang="pt-BR" sz="3600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algn="ctr">
              <a:defRPr/>
            </a:pP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ACC47EC8-426B-4F03-AC75-CE42BCC2CA6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FE02B5B7-A5AF-41F3-B823-58B86FC33B1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="" xmlns:a16="http://schemas.microsoft.com/office/drawing/2014/main" id="{588208B2-0F7A-433F-8B56-02C5203DCB5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98D2AC41-2471-4C60-9F11-B9D692867DE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="" xmlns:a16="http://schemas.microsoft.com/office/drawing/2014/main" id="{FB549AC9-3288-4498-9990-5BDDFF49F65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92680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9" name="Picture 1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8" y="1250540"/>
            <a:ext cx="4397828" cy="4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5579513" y="2736502"/>
            <a:ext cx="59213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Temos que agir com ardor, com alegria e acreditar que tudo vai dar certo. 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Somos criativo.</a:t>
            </a:r>
            <a:endParaRPr lang="pt-BR" sz="2800" dirty="0">
              <a:latin typeface="Montserrat" panose="00000500000000000000" pitchFamily="2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B3A69B90-4882-4F58-8728-BFF4BF4F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834D5431-F791-459A-9199-E9352A1C0F49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7641895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27" y="2086268"/>
            <a:ext cx="535781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6"/>
          <p:cNvSpPr>
            <a:spLocks noChangeArrowheads="1"/>
          </p:cNvSpPr>
          <p:nvPr/>
        </p:nvSpPr>
        <p:spPr bwMode="auto">
          <a:xfrm>
            <a:off x="0" y="1152526"/>
            <a:ext cx="1034994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tesoureiro(a) </a:t>
            </a:r>
            <a:r>
              <a:rPr lang="pt-BR" altLang="pt-BR" sz="3600" b="1" dirty="0">
                <a:solidFill>
                  <a:srgbClr val="0070C0"/>
                </a:solidFill>
                <a:latin typeface="Montserrat" panose="00000500000000000000" pitchFamily="2" charset="0"/>
              </a:rPr>
              <a:t>(a) </a:t>
            </a:r>
            <a:r>
              <a:rPr lang="pt-BR" altLang="pt-BR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Art.131</a:t>
            </a: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716F7795-92A1-4868-BEF0-853275756BE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B16EDB60-5559-4BCA-BEDF-2687379509F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EED1911A-56D4-4183-B253-7FEBE891760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7573FE12-ACC6-45B5-8F45-182B792C37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0CCCC409-625E-415B-B1C2-953426D7E84A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400659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960120" y="2022475"/>
            <a:ext cx="8873428" cy="407035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Zelar pelas contas, vistoriar os documentos do “caixa ”, anotando as receitas e registrando as despesas em livro próprio, arquivando os seus comprovantes e documentação; </a:t>
            </a:r>
          </a:p>
          <a:p>
            <a:pPr marL="0" indent="0" algn="just">
              <a:buNone/>
              <a:defRPr/>
            </a:pPr>
            <a:endParaRPr lang="pt-BR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Promover, anualmente, a “Contribuição da  Solidariedade e a Coleta de Ozanam”; </a:t>
            </a:r>
          </a:p>
          <a:p>
            <a:pPr marL="0" indent="0" algn="just"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(Não pode tirar do caixa da Conferência)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9" y="4057650"/>
            <a:ext cx="2098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0" y="798285"/>
            <a:ext cx="104981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tesoureiro (a) </a:t>
            </a:r>
            <a:r>
              <a:rPr lang="pt-BR" altLang="pt-BR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Art.131</a:t>
            </a: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637773F5-AB02-4044-AF62-7FC3D570621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7B2D695C-0970-4165-AC31-AD662294591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FBCC3554-6A74-4173-AF91-6ED8A23F909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694EA6C2-E644-41EF-9BF6-9BBED76A198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4B04229C-F803-4980-B8C7-8659574EC17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79604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02276" y="2022475"/>
            <a:ext cx="9375820" cy="407035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Providenciar o Termo Declaratório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(Anexo </a:t>
            </a:r>
            <a:r>
              <a:rPr lang="pt-BR" dirty="0" err="1">
                <a:solidFill>
                  <a:schemeClr val="tx1"/>
                </a:solidFill>
                <a:latin typeface="Montserrat" panose="00000500000000000000" pitchFamily="2" charset="0"/>
              </a:rPr>
              <a:t>lV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),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 responsabilizando-se por movimentar os recursos financeiros segundo os interesses e orientações da Conferência; </a:t>
            </a:r>
          </a:p>
          <a:p>
            <a:pPr marL="0" indent="0" algn="just">
              <a:buNone/>
              <a:defRPr/>
            </a:pPr>
            <a:endParaRPr lang="pt-BR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Preparar e manter em dia os cadastros dos contribuintes, benfeitores e doadores.</a:t>
            </a:r>
            <a:endParaRPr lang="pt-BR" sz="3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9" y="4057650"/>
            <a:ext cx="2098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0" y="798285"/>
            <a:ext cx="104981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tesoureiro (a)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637773F5-AB02-4044-AF62-7FC3D570621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7B2D695C-0970-4165-AC31-AD662294591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FBCC3554-6A74-4173-AF91-6ED8A23F909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694EA6C2-E644-41EF-9BF6-9BBED76A198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4B04229C-F803-4980-B8C7-8659574EC17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6269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6BC9383-E10A-410C-A46E-189CD3FE8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58458308-5814-44BF-A7D7-DF09C45FA6C3}"/>
              </a:ext>
            </a:extLst>
          </p:cNvPr>
          <p:cNvSpPr/>
          <p:nvPr/>
        </p:nvSpPr>
        <p:spPr>
          <a:xfrm>
            <a:off x="103031" y="3262632"/>
            <a:ext cx="75114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ctr">
              <a:lnSpc>
                <a:spcPct val="90000"/>
              </a:lnSpc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Escolha de membros da mesa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392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onheça 4 habilidades fundamentais para trabalhar em equipe - IDEBRASIL">
            <a:extLst>
              <a:ext uri="{FF2B5EF4-FFF2-40B4-BE49-F238E27FC236}">
                <a16:creationId xmlns="" xmlns:a16="http://schemas.microsoft.com/office/drawing/2014/main" id="{C549EA27-13E3-41DF-B57C-B8403E0F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35518"/>
            <a:ext cx="6705600" cy="48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3">
            <a:extLst>
              <a:ext uri="{FF2B5EF4-FFF2-40B4-BE49-F238E27FC236}">
                <a16:creationId xmlns="" xmlns:a16="http://schemas.microsoft.com/office/drawing/2014/main" id="{AC472D8E-0A1E-45A1-B96F-EB3BAA3BB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189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latin typeface="Montserrat" panose="00000500000000000000" pitchFamily="2" charset="0"/>
              </a:rPr>
              <a:t>Trabalhar em equipe</a:t>
            </a:r>
          </a:p>
        </p:txBody>
      </p:sp>
      <p:sp>
        <p:nvSpPr>
          <p:cNvPr id="13" name="Retângulo 2">
            <a:extLst>
              <a:ext uri="{FF2B5EF4-FFF2-40B4-BE49-F238E27FC236}">
                <a16:creationId xmlns="" xmlns:a16="http://schemas.microsoft.com/office/drawing/2014/main" id="{40E4E235-677F-433B-9CE5-5CB53342A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6101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latin typeface="Montserrat" panose="00000500000000000000" pitchFamily="2" charset="0"/>
              </a:rPr>
              <a:t>Para vencer a pobreza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996F8CD0-778F-463E-9D54-8C3E57B12CF4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595EDC93-C11A-4B0C-AA1C-125873A01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053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9" name="Retângulo 6"/>
          <p:cNvSpPr>
            <a:spLocks noChangeArrowheads="1"/>
          </p:cNvSpPr>
          <p:nvPr/>
        </p:nvSpPr>
        <p:spPr bwMode="auto">
          <a:xfrm>
            <a:off x="1056959" y="671513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Trabalho em equipe</a:t>
            </a:r>
          </a:p>
          <a:p>
            <a:pPr algn="ctr" eaLnBrk="1" hangingPunct="1">
              <a:defRPr/>
            </a:pPr>
            <a:endParaRPr lang="pt-BR" altLang="pt-BR" sz="2800" b="1" u="sng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56959" y="1407025"/>
            <a:ext cx="83735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400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- Uma equipe para funcionar bem, para estar afinada  precisa de:  </a:t>
            </a:r>
            <a:r>
              <a:rPr lang="pt-BR" sz="2800" i="1" dirty="0">
                <a:latin typeface="Montserrat" panose="00000500000000000000" pitchFamily="2" charset="0"/>
              </a:rPr>
              <a:t>respeito, confiança, lealdade, e amizade</a:t>
            </a:r>
            <a:r>
              <a:rPr lang="pt-BR" sz="2800" dirty="0">
                <a:latin typeface="Montserrat" panose="00000500000000000000" pitchFamily="2" charset="0"/>
              </a:rPr>
              <a:t>;</a:t>
            </a: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- Entre os membros da Conferência deve ser trabalhado a motivação mútua.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- A equipe precisa perceber que a confiança paira no ambiente de ação;</a:t>
            </a:r>
          </a:p>
        </p:txBody>
      </p:sp>
      <p:pic>
        <p:nvPicPr>
          <p:cNvPr id="10" name="Picture 7" descr="Conheça 4 habilidades fundamentais para trabalhar em equipe - IDEBRAS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4" y="4310151"/>
            <a:ext cx="2139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32A992FB-157F-4048-BE66-8A9F1E686D6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794D2DE7-F4F7-49EE-8067-A33086AC9F0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F4C1C8D4-A280-4A8E-95EA-CAE8DCAB0A8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D9955E97-12FE-447F-BE0A-5A1337330E8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DC67CB76-3D09-4C20-A698-E80D433A898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54375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9" name="Retângulo 6"/>
          <p:cNvSpPr>
            <a:spLocks noChangeArrowheads="1"/>
          </p:cNvSpPr>
          <p:nvPr/>
        </p:nvSpPr>
        <p:spPr bwMode="auto">
          <a:xfrm>
            <a:off x="1056959" y="671513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Trabalho em equipe</a:t>
            </a:r>
          </a:p>
          <a:p>
            <a:pPr algn="ctr" eaLnBrk="1" hangingPunct="1">
              <a:defRPr/>
            </a:pPr>
            <a:endParaRPr lang="pt-BR" altLang="pt-BR" sz="2800" b="1" u="sng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3895" y="1206290"/>
            <a:ext cx="98070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- Líder é aquele que serve. - Quem quiser ser o maior, seja o servidor de todos"; </a:t>
            </a:r>
            <a:r>
              <a:rPr lang="pt-BR" sz="2000" dirty="0">
                <a:latin typeface="Montserrat" panose="00000500000000000000" pitchFamily="2" charset="0"/>
              </a:rPr>
              <a:t>Mc 9,35 </a:t>
            </a:r>
            <a:endParaRPr lang="pt-BR" sz="1400" dirty="0">
              <a:latin typeface="Montserrat" panose="00000500000000000000" pitchFamily="2" charset="0"/>
            </a:endParaRP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“Líder é aquele que está embaixo na base, sustentando a pirâmide”.</a:t>
            </a:r>
            <a:br>
              <a:rPr lang="pt-BR" sz="2800" dirty="0">
                <a:latin typeface="Montserrat" panose="00000500000000000000" pitchFamily="2" charset="0"/>
              </a:rPr>
            </a:br>
            <a:endParaRPr lang="pt-BR" sz="2800" dirty="0">
              <a:latin typeface="Montserrat" panose="000005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</a:rPr>
              <a:t>O Líder vicentino precisa colocar em prática as virtudes vicentinas: </a:t>
            </a:r>
            <a:r>
              <a:rPr lang="pt-BR" sz="2800" b="1" i="1" dirty="0">
                <a:latin typeface="Montserrat" panose="00000500000000000000" pitchFamily="2" charset="0"/>
              </a:rPr>
              <a:t>simplicidade, humildade, doçura, renúncia, mansidão e zelo</a:t>
            </a:r>
            <a:r>
              <a:rPr lang="pt-BR" sz="2000" dirty="0">
                <a:latin typeface="Montserrat" panose="00000500000000000000" pitchFamily="2" charset="0"/>
              </a:rPr>
              <a:t>.</a:t>
            </a:r>
            <a:endParaRPr lang="pt-BR" sz="2800" dirty="0">
              <a:latin typeface="Montserrat" panose="00000500000000000000" pitchFamily="2" charset="0"/>
            </a:endParaRPr>
          </a:p>
        </p:txBody>
      </p:sp>
      <p:pic>
        <p:nvPicPr>
          <p:cNvPr id="10" name="Picture 7" descr="Conheça 4 habilidades fundamentais para trabalhar em equipe - IDEBRAS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4" y="4400639"/>
            <a:ext cx="2139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2F3877D9-5053-4BB6-90F8-27CF42CC379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9580FA64-B354-4B49-9473-16AC9DFE13E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26EAB343-9DDF-4675-9735-F07DEF86A78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34413191-B492-466A-97FC-9D845C854EA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E7871F6B-E53C-43D3-A9DE-77FA6C8D7BC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218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9" name="Retângulo 6"/>
          <p:cNvSpPr>
            <a:spLocks noChangeArrowheads="1"/>
          </p:cNvSpPr>
          <p:nvPr/>
        </p:nvSpPr>
        <p:spPr bwMode="auto">
          <a:xfrm>
            <a:off x="1056959" y="671513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Trabalho em equipe</a:t>
            </a:r>
          </a:p>
          <a:p>
            <a:pPr algn="ctr" eaLnBrk="1" hangingPunct="1">
              <a:defRPr/>
            </a:pPr>
            <a:endParaRPr lang="pt-BR" altLang="pt-BR" sz="2800" b="1" u="sng" dirty="0">
              <a:solidFill>
                <a:srgbClr val="0070C0"/>
              </a:solidFill>
            </a:endParaRPr>
          </a:p>
        </p:txBody>
      </p:sp>
      <p:sp>
        <p:nvSpPr>
          <p:cNvPr id="11" name="Espaço Reservado para Conteúdo 9"/>
          <p:cNvSpPr>
            <a:spLocks noGrp="1"/>
          </p:cNvSpPr>
          <p:nvPr>
            <p:ph idx="1"/>
          </p:nvPr>
        </p:nvSpPr>
        <p:spPr bwMode="auto">
          <a:xfrm>
            <a:off x="569626" y="1983424"/>
            <a:ext cx="9773587" cy="162687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 diretoria da </a:t>
            </a:r>
            <a:r>
              <a:rPr lang="pt-B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CONFERÊNCIA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precisa ser uma equipe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comprometida ;  precisa estar alinhada e  “remar”  na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mesma direção  para alcançar o objetivo almejado.</a:t>
            </a:r>
          </a:p>
        </p:txBody>
      </p:sp>
      <p:pic>
        <p:nvPicPr>
          <p:cNvPr id="12" name="Picture 8" descr="equipe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98" y="3968107"/>
            <a:ext cx="4003675" cy="238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23F63FE6-AC5A-4921-B268-96C1A537815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59EB7E1-09C0-41E2-BBB2-E0BE89AD76B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="" xmlns:a16="http://schemas.microsoft.com/office/drawing/2014/main" id="{C250DD99-B699-4728-A636-DAAC870BBDB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79F819C5-CC08-4773-8CC5-71DD9050BA3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="" xmlns:a16="http://schemas.microsoft.com/office/drawing/2014/main" id="{C698E195-20F2-41AC-AC6E-75C1E664F71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1094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6311901" y="2997200"/>
            <a:ext cx="46476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Então tenhamos motivação para agirmos com entusiasmo e ética.</a:t>
            </a:r>
          </a:p>
        </p:txBody>
      </p:sp>
      <p:pic>
        <p:nvPicPr>
          <p:cNvPr id="138243" name="Picture 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428750"/>
            <a:ext cx="3516312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D7B3F02C-872D-471B-AD68-5A1A4FDB555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D1296FCA-3AE9-4F49-9418-188A8239095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3309EF00-256C-47BB-8645-17EB42BC3C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="" xmlns:a16="http://schemas.microsoft.com/office/drawing/2014/main" id="{CDB017A4-48BD-4A37-92DB-23E006F5BD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5C977A75-2A2B-44F8-99FD-9796EBB1F9C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1333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6256477" y="3015152"/>
            <a:ext cx="50465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Mas acima de tudo, precisamos Ter motivação.</a:t>
            </a:r>
          </a:p>
        </p:txBody>
      </p:sp>
      <p:pic>
        <p:nvPicPr>
          <p:cNvPr id="139267" name="Picture 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428750"/>
            <a:ext cx="3516312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CB7C7049-2511-402D-B577-CE1E1B6EA2C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6ECF476B-53DD-473D-BF4C-33D22E5DCAA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02B4EF68-D697-4BEE-A532-0A614D0E659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="" xmlns:a16="http://schemas.microsoft.com/office/drawing/2014/main" id="{A8C544E2-A6FA-49C5-B179-EAB4D131AA24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1F708884-7F35-40B3-9AFB-DBAD63FFED7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216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87887" y="2615158"/>
            <a:ext cx="9118243" cy="225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Devemos nos portar de bem com a vida, transmitir uma postura correta. </a:t>
            </a:r>
          </a:p>
          <a:p>
            <a:pPr algn="just" eaLnBrk="1" hangingPunct="1"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Cuidar da aparência externa e interna, acreditar no que está fazendo.</a:t>
            </a:r>
            <a:endParaRPr lang="pt-BR" sz="2800" dirty="0"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1FB29229-6C13-4316-BAF8-4E44C349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07AA25E3-B93C-452D-82EC-732DB5709858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33686030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6383337" y="2840039"/>
            <a:ext cx="3754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E Ter motivação é ter entusiasmo.</a:t>
            </a:r>
          </a:p>
        </p:txBody>
      </p:sp>
      <p:pic>
        <p:nvPicPr>
          <p:cNvPr id="140291" name="Picture 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428750"/>
            <a:ext cx="3516312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31AD3C6D-442B-4221-9E39-5C2FCEDECDB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362FEFB1-335C-4D9B-A10B-4E9B993272B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367AE5C9-C9AD-4C5C-AD6E-765439CB5E0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="" xmlns:a16="http://schemas.microsoft.com/office/drawing/2014/main" id="{C663A1B7-57F9-479F-9810-ED095DD9A56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10915E5B-7618-455A-8781-EC30B8F8A7D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10690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esus Healing-08"/>
          <p:cNvPicPr>
            <a:picLocks noChangeAspect="1" noChangeArrowheads="1"/>
          </p:cNvPicPr>
          <p:nvPr/>
        </p:nvPicPr>
        <p:blipFill>
          <a:blip r:embed="rId2">
            <a:lum bright="3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969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24125" y="2967038"/>
            <a:ext cx="69294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Ter entusiasmo é ter Deus.</a:t>
            </a:r>
            <a:br>
              <a:rPr lang="pt-BR" sz="2800" dirty="0">
                <a:latin typeface="Montserrat" panose="00000500000000000000" pitchFamily="2" charset="0"/>
                <a:cs typeface="Arial" charset="0"/>
              </a:rPr>
            </a:br>
            <a:r>
              <a:rPr lang="pt-BR" sz="2800" dirty="0">
                <a:latin typeface="Montserrat" panose="00000500000000000000" pitchFamily="2" charset="0"/>
                <a:cs typeface="Arial" charset="0"/>
              </a:rPr>
              <a:t/>
            </a:r>
            <a:br>
              <a:rPr lang="pt-BR" sz="2800" dirty="0">
                <a:latin typeface="Montserrat" panose="00000500000000000000" pitchFamily="2" charset="0"/>
                <a:cs typeface="Arial" charset="0"/>
              </a:rPr>
            </a:br>
            <a:r>
              <a:rPr lang="pt-BR" sz="2800" dirty="0">
                <a:latin typeface="Montserrat" panose="00000500000000000000" pitchFamily="2" charset="0"/>
                <a:cs typeface="Arial" charset="0"/>
              </a:rPr>
              <a:t>É deixar Deus entrar dentro de você.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34285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4037806" y="2790035"/>
            <a:ext cx="756699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Temos que estar sempre motivados com as nossas ações em tudo que formos realizar em nossa  CONFERÊNCIA. </a:t>
            </a:r>
          </a:p>
          <a:p>
            <a:pPr>
              <a:defRPr/>
            </a:pPr>
            <a:endParaRPr lang="pt-BR" sz="3200" dirty="0">
              <a:cs typeface="Arial" charset="0"/>
            </a:endParaRPr>
          </a:p>
        </p:txBody>
      </p:sp>
      <p:pic>
        <p:nvPicPr>
          <p:cNvPr id="142339" name="Picture 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" y="992188"/>
            <a:ext cx="3516312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4023F169-9DDE-4A10-A209-025F6DAC2B3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376DEC54-4960-40E9-89CD-4C694795570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027DC44B-B6A6-49EC-9ED4-E82ADA78A03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="" xmlns:a16="http://schemas.microsoft.com/office/drawing/2014/main" id="{1589679B-DED7-4F8B-9EAD-8D9288BC2B4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398E4071-101D-498B-898F-663846B98ED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36131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6096000" y="3153652"/>
            <a:ext cx="55963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Fazer com ENTUSIASMO, fazer com Deus e para Deus.</a:t>
            </a:r>
          </a:p>
          <a:p>
            <a:pPr>
              <a:defRPr/>
            </a:pPr>
            <a:endParaRPr lang="pt-BR" sz="4400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143363" name="Picture 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428750"/>
            <a:ext cx="3516312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1AA09D63-3D8F-41F8-9D13-941B8CC803F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EDDEFBBE-E68D-4CB1-B50A-59A7C30FCAB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E614B3EE-6EAD-4227-98F0-7AC1FD24D4B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="" xmlns:a16="http://schemas.microsoft.com/office/drawing/2014/main" id="{94B1E1E8-4D32-448D-85C5-9AE23A3F48C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C4082CD2-52E3-4033-A8D0-167C5654F69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5084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725812" y="2700939"/>
            <a:ext cx="5370188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5400">
              <a:lnSpc>
                <a:spcPct val="90000"/>
              </a:lnSpc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Vicente de Paulo disse:</a:t>
            </a:r>
          </a:p>
          <a:p>
            <a:pPr marL="273050" indent="-25400">
              <a:lnSpc>
                <a:spcPct val="90000"/>
              </a:lnSpc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marL="273050" indent="-25400">
              <a:lnSpc>
                <a:spcPct val="90000"/>
              </a:lnSpc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“Não basta fazer o bem, é preciso fazê-lo bem”.</a:t>
            </a:r>
          </a:p>
        </p:txBody>
      </p:sp>
      <p:pic>
        <p:nvPicPr>
          <p:cNvPr id="4" name="Picture 6" descr="cover_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1643064"/>
            <a:ext cx="3786187" cy="4624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93BBD507-B08A-4DFC-A559-F3A7E8F10C8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AC12979A-D5CC-4DE9-A030-F167B6CD920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2EDCEBEF-B5E5-4AB5-91A1-EAE9AAD3ABD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="" xmlns:a16="http://schemas.microsoft.com/office/drawing/2014/main" id="{6E5EE9A8-ED4A-4FD0-9B1E-F647302F557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D286015A-9123-47C5-B106-DFE0CA9855C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58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67016" y="1252022"/>
            <a:ext cx="11697457" cy="5102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pt-BR" sz="1300" dirty="0">
              <a:solidFill>
                <a:srgbClr val="0070C0"/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Há alguns aspectos que merecem ser destacados e </a:t>
            </a: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tomados como  indicador de direção; </a:t>
            </a:r>
          </a:p>
          <a:p>
            <a:pPr algn="just">
              <a:buFont typeface="Arial" charset="0"/>
              <a:buNone/>
              <a:defRPr/>
            </a:pPr>
            <a:endParaRPr lang="pt-BR" sz="3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1 - A necessidade de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oração 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individual e comunitária;</a:t>
            </a:r>
          </a:p>
          <a:p>
            <a:pPr algn="just">
              <a:buFont typeface="Arial" charset="0"/>
              <a:buNone/>
              <a:defRPr/>
            </a:pPr>
            <a:endParaRPr lang="pt-BR" sz="3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2 - 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entrega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pessoal na ação; </a:t>
            </a:r>
          </a:p>
          <a:p>
            <a:pPr algn="just">
              <a:buFont typeface="Arial" charset="0"/>
              <a:buNone/>
              <a:defRPr/>
            </a:pPr>
            <a:endParaRPr lang="pt-BR" sz="3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3 - 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fraternidade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em que devemos viver;</a:t>
            </a:r>
          </a:p>
          <a:p>
            <a:pPr algn="just">
              <a:buFont typeface="Arial" charset="0"/>
              <a:buNone/>
              <a:defRPr/>
            </a:pPr>
            <a:endParaRPr lang="pt-BR" sz="3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4 - </a:t>
            </a:r>
            <a:r>
              <a:rPr lang="pt-BR" sz="9600" dirty="0">
                <a:latin typeface="Montserrat" panose="00000500000000000000" pitchFamily="2" charset="0"/>
                <a:cs typeface="Arial" pitchFamily="34" charset="0"/>
              </a:rPr>
              <a:t>A </a:t>
            </a:r>
            <a:r>
              <a:rPr lang="pt-BR" sz="9600" b="1" u="sng" dirty="0">
                <a:latin typeface="Montserrat" panose="00000500000000000000" pitchFamily="2" charset="0"/>
                <a:cs typeface="Arial" pitchFamily="34" charset="0"/>
              </a:rPr>
              <a:t>universalidade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</a:t>
            </a:r>
            <a:r>
              <a:rPr lang="pt-BR" sz="9600" dirty="0">
                <a:latin typeface="Montserrat" panose="00000500000000000000" pitchFamily="2" charset="0"/>
                <a:cs typeface="Arial" pitchFamily="34" charset="0"/>
              </a:rPr>
              <a:t>da nossa entrega ao serviço dos pobres;</a:t>
            </a:r>
            <a:endParaRPr lang="pt-BR" sz="112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pt-BR" sz="3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5 - A nossa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vocação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eclesial.(participação comunidade)</a:t>
            </a:r>
            <a:endParaRPr lang="pt-BR" sz="1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4862A2D4-E333-4B13-827A-0BE5750904A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3CAFC6FC-BA4F-4CCF-9C44-79921935881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9BDBB9B4-AEED-4DFA-8BEF-80E36765D28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06F2A166-E2EE-4F26-BF3F-7F8A9E56FFA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30B3C685-66AB-46B0-A14C-07E9229A52D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F5B8F2BA-1DD1-4004-B307-00DE4672FCA8}"/>
              </a:ext>
            </a:extLst>
          </p:cNvPr>
          <p:cNvSpPr txBox="1"/>
          <p:nvPr/>
        </p:nvSpPr>
        <p:spPr>
          <a:xfrm>
            <a:off x="2363409" y="628789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Concluindo</a:t>
            </a:r>
          </a:p>
        </p:txBody>
      </p:sp>
    </p:spTree>
    <p:extLst>
      <p:ext uri="{BB962C8B-B14F-4D97-AF65-F5344CB8AC3E}">
        <p14:creationId xmlns:p14="http://schemas.microsoft.com/office/powerpoint/2010/main" val="40538945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96349" y="1280600"/>
            <a:ext cx="99017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A  vocação e a missão da Conferência  é seguir  Jesus Cristo,   servindo aqueles  que precisam, dando testemunho do amor que liberta, que cura e que dá a vida. </a:t>
            </a:r>
          </a:p>
          <a:p>
            <a:pPr algn="just">
              <a:defRPr/>
            </a:pPr>
            <a:endParaRPr lang="pt-BR" sz="14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Os Vicentinos devem servir com alegria, pois tudo o que fizer deve ser feito com amor, como o próprio Cristo fez por nós.  </a:t>
            </a:r>
          </a:p>
          <a:p>
            <a:pPr algn="just">
              <a:defRPr/>
            </a:pPr>
            <a:endParaRPr lang="pt-BR" sz="14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É na Conferência que está toda a essência do trabalho vicentino, toda a essência do amor de Deus aos excluídos.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B0076A4D-C090-4794-AA7B-E5B9A1634FD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5899E4FB-ACA4-4439-AF1F-DFBA794FD24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056E700F-8788-4211-A867-3D62081567A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="" xmlns:a16="http://schemas.microsoft.com/office/drawing/2014/main" id="{10BAC6A0-DE95-4DC7-9C79-CA3CADD2E51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89298C16-98B8-4003-9932-D63BB361ED4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DB3A04A0-4B07-4213-B32C-03980ADC4A28}"/>
              </a:ext>
            </a:extLst>
          </p:cNvPr>
          <p:cNvSpPr txBox="1"/>
          <p:nvPr/>
        </p:nvSpPr>
        <p:spPr>
          <a:xfrm>
            <a:off x="2408577" y="587652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Mensagem</a:t>
            </a:r>
            <a:r>
              <a:rPr lang="en-US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final: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163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1631950" y="3065780"/>
            <a:ext cx="8928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O que a SSVP espera de vocês?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83101F29-D053-431F-A1F9-02A056A8D93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1DDF111D-C522-40C4-94F0-89F3ABFB1D4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9BEA1075-5F41-47C3-8731-08F0BDEC688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0A7B22C5-4FA1-45EE-800A-E5AE2E3C772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70E1F9FB-8F06-48D7-8801-B5FDE4A3D189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75259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2306320" y="1912871"/>
            <a:ext cx="58521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Que faça tudo com muita </a:t>
            </a:r>
            <a:r>
              <a:rPr lang="pt-BR" altLang="pt-BR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dedicação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</a:p>
          <a:p>
            <a:pPr algn="ctr" eaLnBrk="1" hangingPunct="1"/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e dentro do previsto no nosso </a:t>
            </a:r>
            <a:r>
              <a:rPr lang="pt-BR" altLang="pt-BR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Regulamento 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(Regra).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96317185-C263-46E6-80A9-830AE86BEF8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BAC6E14A-451B-45A5-9536-C8CE30BB6D2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="" xmlns:a16="http://schemas.microsoft.com/office/drawing/2014/main" id="{2D735F8D-019D-4FA5-B2C7-A3B2E233E00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123186D9-2C1D-45A9-B29D-1946EBE1246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A8005DE6-5B49-43F3-9723-EBE84F22152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51678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=""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pic>
        <p:nvPicPr>
          <p:cNvPr id="17" name="Picture 4" descr="Resultado de imagem para uniÃ£o faz a forÃ§a">
            <a:extLst>
              <a:ext uri="{FF2B5EF4-FFF2-40B4-BE49-F238E27FC236}">
                <a16:creationId xmlns="" xmlns:a16="http://schemas.microsoft.com/office/drawing/2014/main" id="{18F98088-3499-4A45-A440-04B28D82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9" y="248476"/>
            <a:ext cx="7006772" cy="636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09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2945</Words>
  <Application>Microsoft Office PowerPoint</Application>
  <PresentationFormat>Widescreen</PresentationFormat>
  <Paragraphs>531</Paragraphs>
  <Slides>101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101</vt:i4>
      </vt:variant>
    </vt:vector>
  </HeadingPairs>
  <TitlesOfParts>
    <vt:vector size="113" baseType="lpstr">
      <vt:lpstr>Algerian</vt:lpstr>
      <vt:lpstr>Arial</vt:lpstr>
      <vt:lpstr>Calibri</vt:lpstr>
      <vt:lpstr>Calibri Light</vt:lpstr>
      <vt:lpstr>Garamond</vt:lpstr>
      <vt:lpstr>Microsoft Himalaya</vt:lpstr>
      <vt:lpstr>Montserrat</vt:lpstr>
      <vt:lpstr>Tahoma</vt:lpstr>
      <vt:lpstr>Times New Roman</vt:lpstr>
      <vt:lpstr>Wingdings</vt:lpstr>
      <vt:lpstr>Tema do Office</vt:lpstr>
      <vt:lpstr>1_Office Theme</vt:lpstr>
      <vt:lpstr>Apresentação do PowerPoint</vt:lpstr>
      <vt:lpstr>Apresentação do PowerPoint</vt:lpstr>
      <vt:lpstr>Formação Básica 1ª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importância da Regra</vt:lpstr>
      <vt:lpstr>A importância da Regra</vt:lpstr>
      <vt:lpstr>A importância da Regra</vt:lpstr>
      <vt:lpstr>A importância da Regra</vt:lpstr>
      <vt:lpstr>A importância da Regra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Conta da Microsoft</cp:lastModifiedBy>
  <cp:revision>129</cp:revision>
  <dcterms:created xsi:type="dcterms:W3CDTF">2022-08-23T14:33:21Z</dcterms:created>
  <dcterms:modified xsi:type="dcterms:W3CDTF">2023-06-20T16:38:21Z</dcterms:modified>
</cp:coreProperties>
</file>